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sldIdLst>
    <p:sldId id="256" r:id="rId2"/>
    <p:sldId id="364" r:id="rId3"/>
    <p:sldId id="368" r:id="rId4"/>
    <p:sldId id="366" r:id="rId5"/>
    <p:sldId id="363" r:id="rId6"/>
    <p:sldId id="332" r:id="rId7"/>
    <p:sldId id="369" r:id="rId8"/>
    <p:sldId id="370" r:id="rId9"/>
    <p:sldId id="338" r:id="rId10"/>
    <p:sldId id="361" r:id="rId11"/>
    <p:sldId id="371" r:id="rId12"/>
    <p:sldId id="372" r:id="rId13"/>
    <p:sldId id="356" r:id="rId14"/>
    <p:sldId id="3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MELNIKOVA002" initials="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5659" autoAdjust="0"/>
  </p:normalViewPr>
  <p:slideViewPr>
    <p:cSldViewPr snapToObjects="1">
      <p:cViewPr varScale="1">
        <p:scale>
          <a:sx n="97" d="100"/>
          <a:sy n="97" d="100"/>
        </p:scale>
        <p:origin x="-1232" y="-104"/>
      </p:cViewPr>
      <p:guideLst>
        <p:guide orient="horz" pos="144"/>
        <p:guide orient="horz" pos="336"/>
        <p:guide orient="horz" pos="4176"/>
        <p:guide orient="horz" pos="3888"/>
        <p:guide orient="horz" pos="3984"/>
        <p:guide orient="horz" pos="1104"/>
        <p:guide orient="horz" pos="1008"/>
        <p:guide orient="horz" pos="1776"/>
        <p:guide orient="horz" pos="1872"/>
        <p:guide orient="horz" pos="2448"/>
        <p:guide orient="horz" pos="2544"/>
        <p:guide orient="horz" pos="3216"/>
        <p:guide orient="horz" pos="3312"/>
        <p:guide pos="2832"/>
        <p:guide pos="336"/>
        <p:guide pos="5424"/>
        <p:guide pos="2928"/>
        <p:guide pos="1968"/>
        <p:guide pos="2064"/>
        <p:guide pos="3696"/>
        <p:guide pos="3792"/>
      </p:guideLst>
    </p:cSldViewPr>
  </p:slideViewPr>
  <p:outlineViewPr>
    <p:cViewPr>
      <p:scale>
        <a:sx n="33" d="100"/>
        <a:sy n="33" d="100"/>
      </p:scale>
      <p:origin x="0" y="1494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4C592-F35A-4788-90F3-069A170E68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21AFF45-131A-40D5-ACB9-966E67C459D1}">
      <dgm:prSet phldrT="[Text]"/>
      <dgm:spPr/>
      <dgm:t>
        <a:bodyPr/>
        <a:lstStyle/>
        <a:p>
          <a:r>
            <a:rPr lang="en-US" dirty="0" smtClean="0"/>
            <a:t>Focus</a:t>
          </a:r>
          <a:endParaRPr lang="en-US" dirty="0"/>
        </a:p>
      </dgm:t>
    </dgm:pt>
    <dgm:pt modelId="{2F04EA8C-5051-40A1-9353-1AE14C907F29}" type="parTrans" cxnId="{D4413BD2-D9C5-471C-BE6C-473541D0AE4A}">
      <dgm:prSet/>
      <dgm:spPr/>
      <dgm:t>
        <a:bodyPr/>
        <a:lstStyle/>
        <a:p>
          <a:endParaRPr lang="en-US"/>
        </a:p>
      </dgm:t>
    </dgm:pt>
    <dgm:pt modelId="{798307ED-747D-432B-A834-E8C97F923AEF}" type="sibTrans" cxnId="{D4413BD2-D9C5-471C-BE6C-473541D0AE4A}">
      <dgm:prSet/>
      <dgm:spPr/>
      <dgm:t>
        <a:bodyPr/>
        <a:lstStyle/>
        <a:p>
          <a:endParaRPr lang="en-US"/>
        </a:p>
      </dgm:t>
    </dgm:pt>
    <dgm:pt modelId="{92D8837D-0158-44BF-B00E-E31C6348A2C2}">
      <dgm:prSet phldrT="[Text]"/>
      <dgm:spPr/>
      <dgm:t>
        <a:bodyPr/>
        <a:lstStyle/>
        <a:p>
          <a:r>
            <a:rPr lang="en-US" dirty="0" smtClean="0"/>
            <a:t>Pivotal roles</a:t>
          </a:r>
          <a:endParaRPr lang="en-US" dirty="0"/>
        </a:p>
      </dgm:t>
    </dgm:pt>
    <dgm:pt modelId="{C2E186DF-EDDE-4986-9F47-6E05742975D8}" type="parTrans" cxnId="{CEAC2F2A-B15D-4089-93BC-4F961577EFED}">
      <dgm:prSet/>
      <dgm:spPr/>
      <dgm:t>
        <a:bodyPr/>
        <a:lstStyle/>
        <a:p>
          <a:endParaRPr lang="en-US"/>
        </a:p>
      </dgm:t>
    </dgm:pt>
    <dgm:pt modelId="{A33F8392-53A1-4B80-B15F-7D9E303ABEB7}" type="sibTrans" cxnId="{CEAC2F2A-B15D-4089-93BC-4F961577EFED}">
      <dgm:prSet/>
      <dgm:spPr/>
      <dgm:t>
        <a:bodyPr/>
        <a:lstStyle/>
        <a:p>
          <a:endParaRPr lang="en-US"/>
        </a:p>
      </dgm:t>
    </dgm:pt>
    <dgm:pt modelId="{F5BDE962-7F9C-4C41-9ACC-65E3693D48D0}">
      <dgm:prSet phldrT="[Text]"/>
      <dgm:spPr/>
      <dgm:t>
        <a:bodyPr/>
        <a:lstStyle/>
        <a:p>
          <a:r>
            <a:rPr lang="en-US" dirty="0" smtClean="0"/>
            <a:t>Holistic approaches</a:t>
          </a:r>
          <a:endParaRPr lang="en-US" dirty="0"/>
        </a:p>
      </dgm:t>
    </dgm:pt>
    <dgm:pt modelId="{1107E51F-82E0-4D38-B2D9-EE3ACF908834}" type="parTrans" cxnId="{BFB6AE33-0806-4A07-9509-C3D947D9DBAC}">
      <dgm:prSet/>
      <dgm:spPr/>
      <dgm:t>
        <a:bodyPr/>
        <a:lstStyle/>
        <a:p>
          <a:endParaRPr lang="en-US"/>
        </a:p>
      </dgm:t>
    </dgm:pt>
    <dgm:pt modelId="{7639811C-A816-460E-B75D-B7DAE1878411}" type="sibTrans" cxnId="{BFB6AE33-0806-4A07-9509-C3D947D9DBAC}">
      <dgm:prSet/>
      <dgm:spPr/>
      <dgm:t>
        <a:bodyPr/>
        <a:lstStyle/>
        <a:p>
          <a:endParaRPr lang="en-US"/>
        </a:p>
      </dgm:t>
    </dgm:pt>
    <dgm:pt modelId="{A16134BE-765C-49CD-833B-4C4889366041}">
      <dgm:prSet phldrT="[Text]"/>
      <dgm:spPr/>
      <dgm:t>
        <a:bodyPr/>
        <a:lstStyle/>
        <a:p>
          <a:r>
            <a:rPr lang="en-US" dirty="0" smtClean="0"/>
            <a:t>Engagement begins before first touch</a:t>
          </a:r>
          <a:endParaRPr lang="en-US" dirty="0"/>
        </a:p>
      </dgm:t>
    </dgm:pt>
    <dgm:pt modelId="{845FFFB0-EFD0-4AC1-9090-95BFEAC0D26E}" type="parTrans" cxnId="{DCA615A3-FD4A-4EEF-94FF-636AA5CDB3A7}">
      <dgm:prSet/>
      <dgm:spPr/>
      <dgm:t>
        <a:bodyPr/>
        <a:lstStyle/>
        <a:p>
          <a:endParaRPr lang="en-US"/>
        </a:p>
      </dgm:t>
    </dgm:pt>
    <dgm:pt modelId="{AA333707-9CB5-4B75-A0FA-7C2B5295E6FD}" type="sibTrans" cxnId="{DCA615A3-FD4A-4EEF-94FF-636AA5CDB3A7}">
      <dgm:prSet/>
      <dgm:spPr/>
      <dgm:t>
        <a:bodyPr/>
        <a:lstStyle/>
        <a:p>
          <a:endParaRPr lang="en-US"/>
        </a:p>
      </dgm:t>
    </dgm:pt>
    <dgm:pt modelId="{3329C92D-55C0-4798-B6B5-C5CE368CE1C5}">
      <dgm:prSet phldrT="[Text]"/>
      <dgm:spPr/>
      <dgm:t>
        <a:bodyPr/>
        <a:lstStyle/>
        <a:p>
          <a:r>
            <a:rPr lang="en-US" dirty="0" smtClean="0"/>
            <a:t>Employer brand, EVP &amp; Employer of Choice</a:t>
          </a:r>
          <a:endParaRPr lang="en-US" dirty="0"/>
        </a:p>
      </dgm:t>
    </dgm:pt>
    <dgm:pt modelId="{EBD838C8-6F08-42D5-9DD9-E81C8C2B1ED3}" type="parTrans" cxnId="{EB5AACB4-DCAD-4B07-90E0-5F63AE4D3285}">
      <dgm:prSet/>
      <dgm:spPr/>
      <dgm:t>
        <a:bodyPr/>
        <a:lstStyle/>
        <a:p>
          <a:endParaRPr lang="en-US"/>
        </a:p>
      </dgm:t>
    </dgm:pt>
    <dgm:pt modelId="{D5110249-04C3-42F9-B01F-E828CC9FCB94}" type="sibTrans" cxnId="{EB5AACB4-DCAD-4B07-90E0-5F63AE4D3285}">
      <dgm:prSet/>
      <dgm:spPr/>
      <dgm:t>
        <a:bodyPr/>
        <a:lstStyle/>
        <a:p>
          <a:endParaRPr lang="en-US"/>
        </a:p>
      </dgm:t>
    </dgm:pt>
    <dgm:pt modelId="{D9455B3D-A699-4E40-91F6-C72C4982AE34}">
      <dgm:prSet phldrT="[Text]"/>
      <dgm:spPr/>
      <dgm:t>
        <a:bodyPr/>
        <a:lstStyle/>
        <a:p>
          <a:r>
            <a:rPr lang="en-US" dirty="0" smtClean="0"/>
            <a:t>Talent-centered organizations</a:t>
          </a:r>
          <a:endParaRPr lang="en-US" dirty="0"/>
        </a:p>
      </dgm:t>
    </dgm:pt>
    <dgm:pt modelId="{9001AC7D-0FD7-4E9C-BCC8-A1586BF0CD7C}" type="parTrans" cxnId="{AF98011B-84CB-4CD2-800A-C40B68964BB6}">
      <dgm:prSet/>
      <dgm:spPr/>
      <dgm:t>
        <a:bodyPr/>
        <a:lstStyle/>
        <a:p>
          <a:endParaRPr lang="en-US"/>
        </a:p>
      </dgm:t>
    </dgm:pt>
    <dgm:pt modelId="{57CA8968-86BD-40DB-9281-4DB782046016}" type="sibTrans" cxnId="{AF98011B-84CB-4CD2-800A-C40B68964BB6}">
      <dgm:prSet/>
      <dgm:spPr/>
      <dgm:t>
        <a:bodyPr/>
        <a:lstStyle/>
        <a:p>
          <a:endParaRPr lang="en-US"/>
        </a:p>
      </dgm:t>
    </dgm:pt>
    <dgm:pt modelId="{8E1225FB-8814-461B-8425-116477E6FB98}">
      <dgm:prSet phldrT="[Text]"/>
      <dgm:spPr/>
      <dgm:t>
        <a:bodyPr/>
        <a:lstStyle/>
        <a:p>
          <a:r>
            <a:rPr lang="en-US" dirty="0" smtClean="0"/>
            <a:t>And, finally, engagement—it’s not an initiative</a:t>
          </a:r>
          <a:endParaRPr lang="en-US" dirty="0"/>
        </a:p>
      </dgm:t>
    </dgm:pt>
    <dgm:pt modelId="{2B2C9283-F6B0-42FD-B2A6-E4A5869C2F56}" type="parTrans" cxnId="{5A72FF23-1476-4C2B-A68D-2C034C60F291}">
      <dgm:prSet/>
      <dgm:spPr/>
      <dgm:t>
        <a:bodyPr/>
        <a:lstStyle/>
        <a:p>
          <a:endParaRPr lang="en-US"/>
        </a:p>
      </dgm:t>
    </dgm:pt>
    <dgm:pt modelId="{014D15CB-E62F-4FE9-906F-9AF56037F6CD}" type="sibTrans" cxnId="{5A72FF23-1476-4C2B-A68D-2C034C60F291}">
      <dgm:prSet/>
      <dgm:spPr/>
      <dgm:t>
        <a:bodyPr/>
        <a:lstStyle/>
        <a:p>
          <a:endParaRPr lang="en-US"/>
        </a:p>
      </dgm:t>
    </dgm:pt>
    <dgm:pt modelId="{B9CB279F-5C5D-4E41-8005-71B63691176E}">
      <dgm:prSet phldrT="[Text]"/>
      <dgm:spPr/>
      <dgm:t>
        <a:bodyPr/>
        <a:lstStyle/>
        <a:p>
          <a:r>
            <a:rPr lang="en-US" dirty="0" smtClean="0"/>
            <a:t>Traditional levers still work</a:t>
          </a:r>
          <a:endParaRPr lang="en-US" dirty="0"/>
        </a:p>
      </dgm:t>
    </dgm:pt>
    <dgm:pt modelId="{3F24A817-4E10-4EB8-A2D8-D9E3D041AF7C}" type="parTrans" cxnId="{66C88464-EEAD-4AB3-9A01-CDA1105CF165}">
      <dgm:prSet/>
      <dgm:spPr/>
      <dgm:t>
        <a:bodyPr/>
        <a:lstStyle/>
        <a:p>
          <a:endParaRPr lang="en-US"/>
        </a:p>
      </dgm:t>
    </dgm:pt>
    <dgm:pt modelId="{93F8C5C3-D834-4FCD-AF9E-B085F8F8AE09}" type="sibTrans" cxnId="{66C88464-EEAD-4AB3-9A01-CDA1105CF165}">
      <dgm:prSet/>
      <dgm:spPr/>
      <dgm:t>
        <a:bodyPr/>
        <a:lstStyle/>
        <a:p>
          <a:endParaRPr lang="en-US"/>
        </a:p>
      </dgm:t>
    </dgm:pt>
    <dgm:pt modelId="{16BE94EB-280A-42C2-8795-29FC8D6ECB3E}">
      <dgm:prSet phldrT="[Text]"/>
      <dgm:spPr/>
      <dgm:t>
        <a:bodyPr/>
        <a:lstStyle/>
        <a:p>
          <a:r>
            <a:rPr lang="en-US" dirty="0" smtClean="0"/>
            <a:t>Pink, Ulrich et al</a:t>
          </a:r>
          <a:endParaRPr lang="en-US" dirty="0"/>
        </a:p>
      </dgm:t>
    </dgm:pt>
    <dgm:pt modelId="{01689BF1-020E-41A1-B1F9-9A5970F75DC4}" type="parTrans" cxnId="{5A451118-8AAF-4D6E-81E4-3CCCC87F27C6}">
      <dgm:prSet/>
      <dgm:spPr/>
      <dgm:t>
        <a:bodyPr/>
        <a:lstStyle/>
        <a:p>
          <a:endParaRPr lang="en-US"/>
        </a:p>
      </dgm:t>
    </dgm:pt>
    <dgm:pt modelId="{45035A9A-277F-4C5E-ADB2-704742C08103}" type="sibTrans" cxnId="{5A451118-8AAF-4D6E-81E4-3CCCC87F27C6}">
      <dgm:prSet/>
      <dgm:spPr/>
      <dgm:t>
        <a:bodyPr/>
        <a:lstStyle/>
        <a:p>
          <a:endParaRPr lang="en-US"/>
        </a:p>
      </dgm:t>
    </dgm:pt>
    <dgm:pt modelId="{4170F191-460E-41C8-8E9E-DABD176A5DC3}">
      <dgm:prSet phldrT="[Text]"/>
      <dgm:spPr/>
      <dgm:t>
        <a:bodyPr/>
        <a:lstStyle/>
        <a:p>
          <a:r>
            <a:rPr lang="en-US" dirty="0" smtClean="0"/>
            <a:t>Predictive analytics</a:t>
          </a:r>
          <a:endParaRPr lang="en-US" dirty="0"/>
        </a:p>
      </dgm:t>
    </dgm:pt>
    <dgm:pt modelId="{40E989AA-9061-4F4E-BBD9-7DCDC457FA19}" type="parTrans" cxnId="{E405CB32-8BF4-4674-9D48-11BB39DD4480}">
      <dgm:prSet/>
      <dgm:spPr/>
      <dgm:t>
        <a:bodyPr/>
        <a:lstStyle/>
        <a:p>
          <a:endParaRPr lang="en-US"/>
        </a:p>
      </dgm:t>
    </dgm:pt>
    <dgm:pt modelId="{8587CBF5-118D-4F3B-8A4B-A9BF140D8309}" type="sibTrans" cxnId="{E405CB32-8BF4-4674-9D48-11BB39DD4480}">
      <dgm:prSet/>
      <dgm:spPr/>
      <dgm:t>
        <a:bodyPr/>
        <a:lstStyle/>
        <a:p>
          <a:endParaRPr lang="en-US"/>
        </a:p>
      </dgm:t>
    </dgm:pt>
    <dgm:pt modelId="{4250355D-6AED-4947-998B-4106612DB52E}">
      <dgm:prSet phldrT="[Text]"/>
      <dgm:spPr/>
      <dgm:t>
        <a:bodyPr/>
        <a:lstStyle/>
        <a:p>
          <a:r>
            <a:rPr lang="en-US" dirty="0" smtClean="0"/>
            <a:t>Q &amp; A … along the way</a:t>
          </a:r>
          <a:endParaRPr lang="en-US" dirty="0"/>
        </a:p>
      </dgm:t>
    </dgm:pt>
    <dgm:pt modelId="{D33AE263-5230-40A1-BE8B-787ED28992BE}" type="parTrans" cxnId="{B512CAAB-9F76-4A8B-91FE-6452A5550AB5}">
      <dgm:prSet/>
      <dgm:spPr/>
      <dgm:t>
        <a:bodyPr/>
        <a:lstStyle/>
        <a:p>
          <a:endParaRPr lang="en-US"/>
        </a:p>
      </dgm:t>
    </dgm:pt>
    <dgm:pt modelId="{6B3F0A1C-6544-49BF-9F4F-E029BCDB39C0}" type="sibTrans" cxnId="{B512CAAB-9F76-4A8B-91FE-6452A5550AB5}">
      <dgm:prSet/>
      <dgm:spPr/>
      <dgm:t>
        <a:bodyPr/>
        <a:lstStyle/>
        <a:p>
          <a:endParaRPr lang="en-US"/>
        </a:p>
      </dgm:t>
    </dgm:pt>
    <dgm:pt modelId="{48762590-C94E-425F-AFFF-E8509CAF5583}">
      <dgm:prSet phldrT="[Text]"/>
      <dgm:spPr/>
      <dgm:t>
        <a:bodyPr/>
        <a:lstStyle/>
        <a:p>
          <a:r>
            <a:rPr lang="en-US" dirty="0" smtClean="0"/>
            <a:t>Critical roles</a:t>
          </a:r>
          <a:endParaRPr lang="en-US" dirty="0"/>
        </a:p>
      </dgm:t>
    </dgm:pt>
    <dgm:pt modelId="{85F6367B-8D3D-4FA2-ADE0-68F673BBB09A}" type="parTrans" cxnId="{62D6B3B2-545E-4253-B74F-EBCA36BE3AE8}">
      <dgm:prSet/>
      <dgm:spPr/>
    </dgm:pt>
    <dgm:pt modelId="{B9B08C7F-8015-4E48-AF4F-F1AE2D3854BD}" type="sibTrans" cxnId="{62D6B3B2-545E-4253-B74F-EBCA36BE3AE8}">
      <dgm:prSet/>
      <dgm:spPr/>
    </dgm:pt>
    <dgm:pt modelId="{885DFA14-DF7D-49B7-86E9-6466805636EC}" type="pres">
      <dgm:prSet presAssocID="{7D04C592-F35A-4788-90F3-069A170E68F9}" presName="linear" presStyleCnt="0">
        <dgm:presLayoutVars>
          <dgm:animLvl val="lvl"/>
          <dgm:resizeHandles val="exact"/>
        </dgm:presLayoutVars>
      </dgm:prSet>
      <dgm:spPr/>
      <dgm:t>
        <a:bodyPr/>
        <a:lstStyle/>
        <a:p>
          <a:endParaRPr lang="en-US"/>
        </a:p>
      </dgm:t>
    </dgm:pt>
    <dgm:pt modelId="{6364FE8D-2C26-430C-A9E6-A50EB94B066E}" type="pres">
      <dgm:prSet presAssocID="{921AFF45-131A-40D5-ACB9-966E67C459D1}" presName="parentText" presStyleLbl="node1" presStyleIdx="0" presStyleCnt="4">
        <dgm:presLayoutVars>
          <dgm:chMax val="0"/>
          <dgm:bulletEnabled val="1"/>
        </dgm:presLayoutVars>
      </dgm:prSet>
      <dgm:spPr/>
      <dgm:t>
        <a:bodyPr/>
        <a:lstStyle/>
        <a:p>
          <a:endParaRPr lang="en-US"/>
        </a:p>
      </dgm:t>
    </dgm:pt>
    <dgm:pt modelId="{EDDD8659-C215-4FD9-B21A-E2A63077C06D}" type="pres">
      <dgm:prSet presAssocID="{921AFF45-131A-40D5-ACB9-966E67C459D1}" presName="childText" presStyleLbl="revTx" presStyleIdx="0" presStyleCnt="3">
        <dgm:presLayoutVars>
          <dgm:bulletEnabled val="1"/>
        </dgm:presLayoutVars>
      </dgm:prSet>
      <dgm:spPr/>
      <dgm:t>
        <a:bodyPr/>
        <a:lstStyle/>
        <a:p>
          <a:endParaRPr lang="en-US"/>
        </a:p>
      </dgm:t>
    </dgm:pt>
    <dgm:pt modelId="{DD8907D1-54D1-4E23-8D1F-B64D648C2A16}" type="pres">
      <dgm:prSet presAssocID="{F5BDE962-7F9C-4C41-9ACC-65E3693D48D0}" presName="parentText" presStyleLbl="node1" presStyleIdx="1" presStyleCnt="4">
        <dgm:presLayoutVars>
          <dgm:chMax val="0"/>
          <dgm:bulletEnabled val="1"/>
        </dgm:presLayoutVars>
      </dgm:prSet>
      <dgm:spPr/>
      <dgm:t>
        <a:bodyPr/>
        <a:lstStyle/>
        <a:p>
          <a:endParaRPr lang="en-US"/>
        </a:p>
      </dgm:t>
    </dgm:pt>
    <dgm:pt modelId="{4ADA2BF0-6C2F-4359-B1C8-4E6D8D5B4098}" type="pres">
      <dgm:prSet presAssocID="{F5BDE962-7F9C-4C41-9ACC-65E3693D48D0}" presName="childText" presStyleLbl="revTx" presStyleIdx="1" presStyleCnt="3">
        <dgm:presLayoutVars>
          <dgm:bulletEnabled val="1"/>
        </dgm:presLayoutVars>
      </dgm:prSet>
      <dgm:spPr/>
      <dgm:t>
        <a:bodyPr/>
        <a:lstStyle/>
        <a:p>
          <a:endParaRPr lang="en-US"/>
        </a:p>
      </dgm:t>
    </dgm:pt>
    <dgm:pt modelId="{1174DE09-B7FD-4248-9C31-7BD8200F14B5}" type="pres">
      <dgm:prSet presAssocID="{8E1225FB-8814-461B-8425-116477E6FB98}" presName="parentText" presStyleLbl="node1" presStyleIdx="2" presStyleCnt="4">
        <dgm:presLayoutVars>
          <dgm:chMax val="0"/>
          <dgm:bulletEnabled val="1"/>
        </dgm:presLayoutVars>
      </dgm:prSet>
      <dgm:spPr/>
      <dgm:t>
        <a:bodyPr/>
        <a:lstStyle/>
        <a:p>
          <a:endParaRPr lang="en-US"/>
        </a:p>
      </dgm:t>
    </dgm:pt>
    <dgm:pt modelId="{D1AADE37-BE6E-4A3C-9F24-35F7374052D7}" type="pres">
      <dgm:prSet presAssocID="{8E1225FB-8814-461B-8425-116477E6FB98}" presName="childText" presStyleLbl="revTx" presStyleIdx="2" presStyleCnt="3">
        <dgm:presLayoutVars>
          <dgm:bulletEnabled val="1"/>
        </dgm:presLayoutVars>
      </dgm:prSet>
      <dgm:spPr/>
      <dgm:t>
        <a:bodyPr/>
        <a:lstStyle/>
        <a:p>
          <a:endParaRPr lang="en-US"/>
        </a:p>
      </dgm:t>
    </dgm:pt>
    <dgm:pt modelId="{06C1E210-4B73-4175-A85C-FDA80FE7344C}" type="pres">
      <dgm:prSet presAssocID="{4250355D-6AED-4947-998B-4106612DB52E}" presName="parentText" presStyleLbl="node1" presStyleIdx="3" presStyleCnt="4">
        <dgm:presLayoutVars>
          <dgm:chMax val="0"/>
          <dgm:bulletEnabled val="1"/>
        </dgm:presLayoutVars>
      </dgm:prSet>
      <dgm:spPr/>
      <dgm:t>
        <a:bodyPr/>
        <a:lstStyle/>
        <a:p>
          <a:endParaRPr lang="en-US"/>
        </a:p>
      </dgm:t>
    </dgm:pt>
  </dgm:ptLst>
  <dgm:cxnLst>
    <dgm:cxn modelId="{E405CB32-8BF4-4674-9D48-11BB39DD4480}" srcId="{8E1225FB-8814-461B-8425-116477E6FB98}" destId="{4170F191-460E-41C8-8E9E-DABD176A5DC3}" srcOrd="2" destOrd="0" parTransId="{40E989AA-9061-4F4E-BBD9-7DCDC457FA19}" sibTransId="{8587CBF5-118D-4F3B-8A4B-A9BF140D8309}"/>
    <dgm:cxn modelId="{F64E0F6D-EC91-4231-95BD-426269B0E33C}" type="presOf" srcId="{8E1225FB-8814-461B-8425-116477E6FB98}" destId="{1174DE09-B7FD-4248-9C31-7BD8200F14B5}" srcOrd="0" destOrd="0" presId="urn:microsoft.com/office/officeart/2005/8/layout/vList2"/>
    <dgm:cxn modelId="{62D6B3B2-545E-4253-B74F-EBCA36BE3AE8}" srcId="{921AFF45-131A-40D5-ACB9-966E67C459D1}" destId="{48762590-C94E-425F-AFFF-E8509CAF5583}" srcOrd="1" destOrd="0" parTransId="{85F6367B-8D3D-4FA2-ADE0-68F673BBB09A}" sibTransId="{B9B08C7F-8015-4E48-AF4F-F1AE2D3854BD}"/>
    <dgm:cxn modelId="{5A451118-8AAF-4D6E-81E4-3CCCC87F27C6}" srcId="{8E1225FB-8814-461B-8425-116477E6FB98}" destId="{16BE94EB-280A-42C2-8795-29FC8D6ECB3E}" srcOrd="1" destOrd="0" parTransId="{01689BF1-020E-41A1-B1F9-9A5970F75DC4}" sibTransId="{45035A9A-277F-4C5E-ADB2-704742C08103}"/>
    <dgm:cxn modelId="{A8DC7799-95C9-40AC-BD43-D746D8238E6A}" type="presOf" srcId="{7D04C592-F35A-4788-90F3-069A170E68F9}" destId="{885DFA14-DF7D-49B7-86E9-6466805636EC}" srcOrd="0" destOrd="0" presId="urn:microsoft.com/office/officeart/2005/8/layout/vList2"/>
    <dgm:cxn modelId="{66C88464-EEAD-4AB3-9A01-CDA1105CF165}" srcId="{8E1225FB-8814-461B-8425-116477E6FB98}" destId="{B9CB279F-5C5D-4E41-8005-71B63691176E}" srcOrd="0" destOrd="0" parTransId="{3F24A817-4E10-4EB8-A2D8-D9E3D041AF7C}" sibTransId="{93F8C5C3-D834-4FCD-AF9E-B085F8F8AE09}"/>
    <dgm:cxn modelId="{DCA615A3-FD4A-4EEF-94FF-636AA5CDB3A7}" srcId="{F5BDE962-7F9C-4C41-9ACC-65E3693D48D0}" destId="{A16134BE-765C-49CD-833B-4C4889366041}" srcOrd="0" destOrd="0" parTransId="{845FFFB0-EFD0-4AC1-9090-95BFEAC0D26E}" sibTransId="{AA333707-9CB5-4B75-A0FA-7C2B5295E6FD}"/>
    <dgm:cxn modelId="{19EC916A-D0F2-4124-97BA-3DBBAC64F799}" type="presOf" srcId="{D9455B3D-A699-4E40-91F6-C72C4982AE34}" destId="{4ADA2BF0-6C2F-4359-B1C8-4E6D8D5B4098}" srcOrd="0" destOrd="1" presId="urn:microsoft.com/office/officeart/2005/8/layout/vList2"/>
    <dgm:cxn modelId="{CEAC2F2A-B15D-4089-93BC-4F961577EFED}" srcId="{921AFF45-131A-40D5-ACB9-966E67C459D1}" destId="{92D8837D-0158-44BF-B00E-E31C6348A2C2}" srcOrd="0" destOrd="0" parTransId="{C2E186DF-EDDE-4986-9F47-6E05742975D8}" sibTransId="{A33F8392-53A1-4B80-B15F-7D9E303ABEB7}"/>
    <dgm:cxn modelId="{D4413BD2-D9C5-471C-BE6C-473541D0AE4A}" srcId="{7D04C592-F35A-4788-90F3-069A170E68F9}" destId="{921AFF45-131A-40D5-ACB9-966E67C459D1}" srcOrd="0" destOrd="0" parTransId="{2F04EA8C-5051-40A1-9353-1AE14C907F29}" sibTransId="{798307ED-747D-432B-A834-E8C97F923AEF}"/>
    <dgm:cxn modelId="{71709BFA-8A68-4053-96E5-6DEF05B0A6A7}" type="presOf" srcId="{48762590-C94E-425F-AFFF-E8509CAF5583}" destId="{EDDD8659-C215-4FD9-B21A-E2A63077C06D}" srcOrd="0" destOrd="1" presId="urn:microsoft.com/office/officeart/2005/8/layout/vList2"/>
    <dgm:cxn modelId="{EB5AACB4-DCAD-4B07-90E0-5F63AE4D3285}" srcId="{F5BDE962-7F9C-4C41-9ACC-65E3693D48D0}" destId="{3329C92D-55C0-4798-B6B5-C5CE368CE1C5}" srcOrd="2" destOrd="0" parTransId="{EBD838C8-6F08-42D5-9DD9-E81C8C2B1ED3}" sibTransId="{D5110249-04C3-42F9-B01F-E828CC9FCB94}"/>
    <dgm:cxn modelId="{A279A1A2-BD3D-4FC7-9070-74D583AA3F12}" type="presOf" srcId="{B9CB279F-5C5D-4E41-8005-71B63691176E}" destId="{D1AADE37-BE6E-4A3C-9F24-35F7374052D7}" srcOrd="0" destOrd="0" presId="urn:microsoft.com/office/officeart/2005/8/layout/vList2"/>
    <dgm:cxn modelId="{8C04EF1C-51EE-49C1-848E-577592D38BC4}" type="presOf" srcId="{A16134BE-765C-49CD-833B-4C4889366041}" destId="{4ADA2BF0-6C2F-4359-B1C8-4E6D8D5B4098}" srcOrd="0" destOrd="0" presId="urn:microsoft.com/office/officeart/2005/8/layout/vList2"/>
    <dgm:cxn modelId="{41A6F086-FDCD-4D35-8922-E8B15FBEAD10}" type="presOf" srcId="{4170F191-460E-41C8-8E9E-DABD176A5DC3}" destId="{D1AADE37-BE6E-4A3C-9F24-35F7374052D7}" srcOrd="0" destOrd="2" presId="urn:microsoft.com/office/officeart/2005/8/layout/vList2"/>
    <dgm:cxn modelId="{BFB6AE33-0806-4A07-9509-C3D947D9DBAC}" srcId="{7D04C592-F35A-4788-90F3-069A170E68F9}" destId="{F5BDE962-7F9C-4C41-9ACC-65E3693D48D0}" srcOrd="1" destOrd="0" parTransId="{1107E51F-82E0-4D38-B2D9-EE3ACF908834}" sibTransId="{7639811C-A816-460E-B75D-B7DAE1878411}"/>
    <dgm:cxn modelId="{4D174680-2B49-4CCF-B005-EF96A2E2B9DC}" type="presOf" srcId="{92D8837D-0158-44BF-B00E-E31C6348A2C2}" destId="{EDDD8659-C215-4FD9-B21A-E2A63077C06D}" srcOrd="0" destOrd="0" presId="urn:microsoft.com/office/officeart/2005/8/layout/vList2"/>
    <dgm:cxn modelId="{AF98011B-84CB-4CD2-800A-C40B68964BB6}" srcId="{F5BDE962-7F9C-4C41-9ACC-65E3693D48D0}" destId="{D9455B3D-A699-4E40-91F6-C72C4982AE34}" srcOrd="1" destOrd="0" parTransId="{9001AC7D-0FD7-4E9C-BCC8-A1586BF0CD7C}" sibTransId="{57CA8968-86BD-40DB-9281-4DB782046016}"/>
    <dgm:cxn modelId="{B7A1171D-6955-4FE1-AADE-8BC67B504BFD}" type="presOf" srcId="{16BE94EB-280A-42C2-8795-29FC8D6ECB3E}" destId="{D1AADE37-BE6E-4A3C-9F24-35F7374052D7}" srcOrd="0" destOrd="1" presId="urn:microsoft.com/office/officeart/2005/8/layout/vList2"/>
    <dgm:cxn modelId="{5A72FF23-1476-4C2B-A68D-2C034C60F291}" srcId="{7D04C592-F35A-4788-90F3-069A170E68F9}" destId="{8E1225FB-8814-461B-8425-116477E6FB98}" srcOrd="2" destOrd="0" parTransId="{2B2C9283-F6B0-42FD-B2A6-E4A5869C2F56}" sibTransId="{014D15CB-E62F-4FE9-906F-9AF56037F6CD}"/>
    <dgm:cxn modelId="{EA85B69C-DAF5-460E-846E-3E2D2263022D}" type="presOf" srcId="{3329C92D-55C0-4798-B6B5-C5CE368CE1C5}" destId="{4ADA2BF0-6C2F-4359-B1C8-4E6D8D5B4098}" srcOrd="0" destOrd="2" presId="urn:microsoft.com/office/officeart/2005/8/layout/vList2"/>
    <dgm:cxn modelId="{793944F1-0F69-45EC-B024-BA421E0B211A}" type="presOf" srcId="{921AFF45-131A-40D5-ACB9-966E67C459D1}" destId="{6364FE8D-2C26-430C-A9E6-A50EB94B066E}" srcOrd="0" destOrd="0" presId="urn:microsoft.com/office/officeart/2005/8/layout/vList2"/>
    <dgm:cxn modelId="{CE8B8DFE-F667-4CB0-99AD-C08CC53DE352}" type="presOf" srcId="{4250355D-6AED-4947-998B-4106612DB52E}" destId="{06C1E210-4B73-4175-A85C-FDA80FE7344C}" srcOrd="0" destOrd="0" presId="urn:microsoft.com/office/officeart/2005/8/layout/vList2"/>
    <dgm:cxn modelId="{B512CAAB-9F76-4A8B-91FE-6452A5550AB5}" srcId="{7D04C592-F35A-4788-90F3-069A170E68F9}" destId="{4250355D-6AED-4947-998B-4106612DB52E}" srcOrd="3" destOrd="0" parTransId="{D33AE263-5230-40A1-BE8B-787ED28992BE}" sibTransId="{6B3F0A1C-6544-49BF-9F4F-E029BCDB39C0}"/>
    <dgm:cxn modelId="{5AEC3259-514D-4E2E-A788-E7493A9549F2}" type="presOf" srcId="{F5BDE962-7F9C-4C41-9ACC-65E3693D48D0}" destId="{DD8907D1-54D1-4E23-8D1F-B64D648C2A16}" srcOrd="0" destOrd="0" presId="urn:microsoft.com/office/officeart/2005/8/layout/vList2"/>
    <dgm:cxn modelId="{3B42FEE2-E467-4FF4-A0C7-5D58E1113DEF}" type="presParOf" srcId="{885DFA14-DF7D-49B7-86E9-6466805636EC}" destId="{6364FE8D-2C26-430C-A9E6-A50EB94B066E}" srcOrd="0" destOrd="0" presId="urn:microsoft.com/office/officeart/2005/8/layout/vList2"/>
    <dgm:cxn modelId="{094B999E-0972-4D8F-8ED7-6406BD75A34C}" type="presParOf" srcId="{885DFA14-DF7D-49B7-86E9-6466805636EC}" destId="{EDDD8659-C215-4FD9-B21A-E2A63077C06D}" srcOrd="1" destOrd="0" presId="urn:microsoft.com/office/officeart/2005/8/layout/vList2"/>
    <dgm:cxn modelId="{16DD5B30-55D1-4C7F-B384-C2FF62218C6C}" type="presParOf" srcId="{885DFA14-DF7D-49B7-86E9-6466805636EC}" destId="{DD8907D1-54D1-4E23-8D1F-B64D648C2A16}" srcOrd="2" destOrd="0" presId="urn:microsoft.com/office/officeart/2005/8/layout/vList2"/>
    <dgm:cxn modelId="{FF6CE60A-4DAC-4613-BA12-F7BFA3AA658F}" type="presParOf" srcId="{885DFA14-DF7D-49B7-86E9-6466805636EC}" destId="{4ADA2BF0-6C2F-4359-B1C8-4E6D8D5B4098}" srcOrd="3" destOrd="0" presId="urn:microsoft.com/office/officeart/2005/8/layout/vList2"/>
    <dgm:cxn modelId="{ED904D7E-324A-4BB5-8241-6A3AC1FAC06A}" type="presParOf" srcId="{885DFA14-DF7D-49B7-86E9-6466805636EC}" destId="{1174DE09-B7FD-4248-9C31-7BD8200F14B5}" srcOrd="4" destOrd="0" presId="urn:microsoft.com/office/officeart/2005/8/layout/vList2"/>
    <dgm:cxn modelId="{7C473B49-205A-400D-B09C-E77546F15352}" type="presParOf" srcId="{885DFA14-DF7D-49B7-86E9-6466805636EC}" destId="{D1AADE37-BE6E-4A3C-9F24-35F7374052D7}" srcOrd="5" destOrd="0" presId="urn:microsoft.com/office/officeart/2005/8/layout/vList2"/>
    <dgm:cxn modelId="{D3024DB0-F4D1-413E-83B8-B24E150E139E}" type="presParOf" srcId="{885DFA14-DF7D-49B7-86E9-6466805636EC}" destId="{06C1E210-4B73-4175-A85C-FDA80FE7344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4BE6E-D367-4926-8703-FC8E6716E0F7}" type="doc">
      <dgm:prSet loTypeId="urn:microsoft.com/office/officeart/2005/8/layout/matrix3" loCatId="matrix"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en-US"/>
        </a:p>
      </dgm:t>
    </dgm:pt>
    <dgm:pt modelId="{974F1CE5-E350-456A-939D-32A3E64D8E3C}">
      <dgm:prSet phldrT="[Text]"/>
      <dgm:spPr>
        <a:scene3d>
          <a:camera prst="orthographicFront">
            <a:rot lat="0" lon="0" rev="0"/>
          </a:camera>
          <a:lightRig rig="glow" dir="t">
            <a:rot lat="0" lon="0" rev="4800000"/>
          </a:lightRig>
        </a:scene3d>
        <a:sp3d prstMaterial="matte">
          <a:bevelT w="127000" h="63500"/>
        </a:sp3d>
      </dgm:spPr>
      <dgm:t>
        <a:bodyPr/>
        <a:lstStyle/>
        <a:p>
          <a:r>
            <a:rPr lang="en-US" dirty="0" smtClean="0">
              <a:solidFill>
                <a:schemeClr val="tx1"/>
              </a:solidFill>
            </a:rPr>
            <a:t>Tenants</a:t>
          </a:r>
          <a:endParaRPr lang="en-US" dirty="0">
            <a:solidFill>
              <a:schemeClr val="tx1"/>
            </a:solidFill>
          </a:endParaRPr>
        </a:p>
      </dgm:t>
    </dgm:pt>
    <dgm:pt modelId="{A57170B1-0FCB-48C4-AE26-2A0A86E4C3CB}" type="parTrans" cxnId="{D2C2FECA-6931-40C4-9AAF-24860B65E211}">
      <dgm:prSet/>
      <dgm:spPr/>
      <dgm:t>
        <a:bodyPr/>
        <a:lstStyle/>
        <a:p>
          <a:endParaRPr lang="en-US"/>
        </a:p>
      </dgm:t>
    </dgm:pt>
    <dgm:pt modelId="{59909105-2618-4833-BD29-E8C9F78365FC}" type="sibTrans" cxnId="{D2C2FECA-6931-40C4-9AAF-24860B65E211}">
      <dgm:prSet/>
      <dgm:spPr/>
      <dgm:t>
        <a:bodyPr/>
        <a:lstStyle/>
        <a:p>
          <a:endParaRPr lang="en-US"/>
        </a:p>
      </dgm:t>
    </dgm:pt>
    <dgm:pt modelId="{A314EC1B-C2FC-45F1-9A51-0459BAA75E26}">
      <dgm:prSet phldrT="[Text]"/>
      <dgm:spPr>
        <a:scene3d>
          <a:camera prst="orthographicFront">
            <a:rot lat="0" lon="0" rev="0"/>
          </a:camera>
          <a:lightRig rig="glow" dir="t">
            <a:rot lat="0" lon="0" rev="4800000"/>
          </a:lightRig>
        </a:scene3d>
        <a:sp3d prstMaterial="matte">
          <a:bevelT w="127000" h="63500"/>
        </a:sp3d>
      </dgm:spPr>
      <dgm:t>
        <a:bodyPr/>
        <a:lstStyle/>
        <a:p>
          <a:r>
            <a:rPr lang="en-US" dirty="0" smtClean="0"/>
            <a:t>Champions</a:t>
          </a:r>
          <a:endParaRPr lang="en-US" dirty="0"/>
        </a:p>
      </dgm:t>
    </dgm:pt>
    <dgm:pt modelId="{54D5BB19-7106-4303-A0A3-2DEBE2CD08D0}" type="parTrans" cxnId="{8415D9F1-7DCB-43D5-8214-BCDDFBE93CCE}">
      <dgm:prSet/>
      <dgm:spPr/>
      <dgm:t>
        <a:bodyPr/>
        <a:lstStyle/>
        <a:p>
          <a:endParaRPr lang="en-US"/>
        </a:p>
      </dgm:t>
    </dgm:pt>
    <dgm:pt modelId="{B6D92F24-03EC-42BB-8403-BB19CA4EEAFD}" type="sibTrans" cxnId="{8415D9F1-7DCB-43D5-8214-BCDDFBE93CCE}">
      <dgm:prSet/>
      <dgm:spPr/>
      <dgm:t>
        <a:bodyPr/>
        <a:lstStyle/>
        <a:p>
          <a:endParaRPr lang="en-US"/>
        </a:p>
      </dgm:t>
    </dgm:pt>
    <dgm:pt modelId="{4426B306-D09F-45F4-915C-08380659B872}">
      <dgm:prSet phldrT="[Text]"/>
      <dgm:spPr>
        <a:scene3d>
          <a:camera prst="orthographicFront">
            <a:rot lat="0" lon="0" rev="0"/>
          </a:camera>
          <a:lightRig rig="glow" dir="t">
            <a:rot lat="0" lon="0" rev="4800000"/>
          </a:lightRig>
        </a:scene3d>
        <a:sp3d prstMaterial="matte">
          <a:bevelT w="127000" h="63500"/>
        </a:sp3d>
      </dgm:spPr>
      <dgm:t>
        <a:bodyPr/>
        <a:lstStyle/>
        <a:p>
          <a:r>
            <a:rPr lang="en-US" dirty="0" smtClean="0"/>
            <a:t>Disengaged</a:t>
          </a:r>
          <a:endParaRPr lang="en-US" dirty="0"/>
        </a:p>
      </dgm:t>
    </dgm:pt>
    <dgm:pt modelId="{C1FDF0CD-FE40-4B15-B18A-2E28B1ED4683}" type="parTrans" cxnId="{AA5E0681-A993-4DBF-9046-F2A8DE932EC7}">
      <dgm:prSet/>
      <dgm:spPr/>
      <dgm:t>
        <a:bodyPr/>
        <a:lstStyle/>
        <a:p>
          <a:endParaRPr lang="en-US"/>
        </a:p>
      </dgm:t>
    </dgm:pt>
    <dgm:pt modelId="{3F3415C9-1485-42C2-8B49-E4CB3A2A52F7}" type="sibTrans" cxnId="{AA5E0681-A993-4DBF-9046-F2A8DE932EC7}">
      <dgm:prSet/>
      <dgm:spPr/>
      <dgm:t>
        <a:bodyPr/>
        <a:lstStyle/>
        <a:p>
          <a:endParaRPr lang="en-US"/>
        </a:p>
      </dgm:t>
    </dgm:pt>
    <dgm:pt modelId="{F8359EF1-0F28-41D1-915E-620129811987}">
      <dgm:prSet phldrT="[Text]"/>
      <dgm:spPr>
        <a:scene3d>
          <a:camera prst="orthographicFront">
            <a:rot lat="0" lon="0" rev="0"/>
          </a:camera>
          <a:lightRig rig="glow" dir="t">
            <a:rot lat="0" lon="0" rev="4800000"/>
          </a:lightRig>
        </a:scene3d>
        <a:sp3d prstMaterial="matte">
          <a:bevelT w="127000" h="63500"/>
        </a:sp3d>
      </dgm:spPr>
      <dgm:t>
        <a:bodyPr/>
        <a:lstStyle/>
        <a:p>
          <a:r>
            <a:rPr lang="en-US" dirty="0" smtClean="0"/>
            <a:t>Captives</a:t>
          </a:r>
          <a:endParaRPr lang="en-US" dirty="0"/>
        </a:p>
      </dgm:t>
    </dgm:pt>
    <dgm:pt modelId="{9FACB1CF-7ED3-4E53-B232-26C45D46113D}" type="parTrans" cxnId="{36ED1BA2-DE0D-4A05-856F-AC072A4AC797}">
      <dgm:prSet/>
      <dgm:spPr/>
      <dgm:t>
        <a:bodyPr/>
        <a:lstStyle/>
        <a:p>
          <a:endParaRPr lang="en-US"/>
        </a:p>
      </dgm:t>
    </dgm:pt>
    <dgm:pt modelId="{2A03119B-1E51-464A-8AD3-E4385BB8E746}" type="sibTrans" cxnId="{36ED1BA2-DE0D-4A05-856F-AC072A4AC797}">
      <dgm:prSet/>
      <dgm:spPr/>
      <dgm:t>
        <a:bodyPr/>
        <a:lstStyle/>
        <a:p>
          <a:endParaRPr lang="en-US"/>
        </a:p>
      </dgm:t>
    </dgm:pt>
    <dgm:pt modelId="{9AAD21BE-E6AA-4BB3-830D-E9B51DE8AA7D}" type="pres">
      <dgm:prSet presAssocID="{7974BE6E-D367-4926-8703-FC8E6716E0F7}" presName="matrix" presStyleCnt="0">
        <dgm:presLayoutVars>
          <dgm:chMax val="1"/>
          <dgm:dir/>
          <dgm:resizeHandles val="exact"/>
        </dgm:presLayoutVars>
      </dgm:prSet>
      <dgm:spPr/>
      <dgm:t>
        <a:bodyPr/>
        <a:lstStyle/>
        <a:p>
          <a:endParaRPr lang="en-US"/>
        </a:p>
      </dgm:t>
    </dgm:pt>
    <dgm:pt modelId="{3E493203-7DCF-4D2F-83CD-207664EAC7E4}" type="pres">
      <dgm:prSet presAssocID="{7974BE6E-D367-4926-8703-FC8E6716E0F7}" presName="diamond" presStyleLbl="bgShp" presStyleIdx="0" presStyleCnt="1" custLinFactNeighborX="155" custLinFactNeighborY="-1860"/>
      <dgm:spPr>
        <a:scene3d>
          <a:camera prst="orthographicFront">
            <a:rot lat="0" lon="0" rev="0"/>
          </a:camera>
          <a:lightRig rig="glow" dir="t">
            <a:rot lat="0" lon="0" rev="4800000"/>
          </a:lightRig>
        </a:scene3d>
        <a:sp3d z="-190500" prstMaterial="matte">
          <a:bevelT w="127000" h="63500"/>
        </a:sp3d>
      </dgm:spPr>
      <dgm:t>
        <a:bodyPr/>
        <a:lstStyle/>
        <a:p>
          <a:endParaRPr lang="en-US"/>
        </a:p>
      </dgm:t>
    </dgm:pt>
    <dgm:pt modelId="{1CC9720D-6327-4ABB-B0B0-63C1B171A300}" type="pres">
      <dgm:prSet presAssocID="{7974BE6E-D367-4926-8703-FC8E6716E0F7}" presName="quad1" presStyleLbl="node1" presStyleIdx="0" presStyleCnt="4">
        <dgm:presLayoutVars>
          <dgm:chMax val="0"/>
          <dgm:chPref val="0"/>
          <dgm:bulletEnabled val="1"/>
        </dgm:presLayoutVars>
      </dgm:prSet>
      <dgm:spPr/>
      <dgm:t>
        <a:bodyPr/>
        <a:lstStyle/>
        <a:p>
          <a:endParaRPr lang="en-US"/>
        </a:p>
      </dgm:t>
    </dgm:pt>
    <dgm:pt modelId="{C5DD2D15-B20A-48AD-BA81-CF115AAE154B}" type="pres">
      <dgm:prSet presAssocID="{7974BE6E-D367-4926-8703-FC8E6716E0F7}" presName="quad2" presStyleLbl="node1" presStyleIdx="1" presStyleCnt="4">
        <dgm:presLayoutVars>
          <dgm:chMax val="0"/>
          <dgm:chPref val="0"/>
          <dgm:bulletEnabled val="1"/>
        </dgm:presLayoutVars>
      </dgm:prSet>
      <dgm:spPr/>
      <dgm:t>
        <a:bodyPr/>
        <a:lstStyle/>
        <a:p>
          <a:endParaRPr lang="en-US"/>
        </a:p>
      </dgm:t>
    </dgm:pt>
    <dgm:pt modelId="{F440B3F8-18B5-4169-A08B-062C350666C6}" type="pres">
      <dgm:prSet presAssocID="{7974BE6E-D367-4926-8703-FC8E6716E0F7}" presName="quad3" presStyleLbl="node1" presStyleIdx="2" presStyleCnt="4">
        <dgm:presLayoutVars>
          <dgm:chMax val="0"/>
          <dgm:chPref val="0"/>
          <dgm:bulletEnabled val="1"/>
        </dgm:presLayoutVars>
      </dgm:prSet>
      <dgm:spPr/>
      <dgm:t>
        <a:bodyPr/>
        <a:lstStyle/>
        <a:p>
          <a:endParaRPr lang="en-US"/>
        </a:p>
      </dgm:t>
    </dgm:pt>
    <dgm:pt modelId="{3FF6D716-86FF-4516-9420-CC154035D09C}" type="pres">
      <dgm:prSet presAssocID="{7974BE6E-D367-4926-8703-FC8E6716E0F7}" presName="quad4" presStyleLbl="node1" presStyleIdx="3" presStyleCnt="4">
        <dgm:presLayoutVars>
          <dgm:chMax val="0"/>
          <dgm:chPref val="0"/>
          <dgm:bulletEnabled val="1"/>
        </dgm:presLayoutVars>
      </dgm:prSet>
      <dgm:spPr/>
      <dgm:t>
        <a:bodyPr/>
        <a:lstStyle/>
        <a:p>
          <a:endParaRPr lang="en-US"/>
        </a:p>
      </dgm:t>
    </dgm:pt>
  </dgm:ptLst>
  <dgm:cxnLst>
    <dgm:cxn modelId="{8415D9F1-7DCB-43D5-8214-BCDDFBE93CCE}" srcId="{7974BE6E-D367-4926-8703-FC8E6716E0F7}" destId="{A314EC1B-C2FC-45F1-9A51-0459BAA75E26}" srcOrd="1" destOrd="0" parTransId="{54D5BB19-7106-4303-A0A3-2DEBE2CD08D0}" sibTransId="{B6D92F24-03EC-42BB-8403-BB19CA4EEAFD}"/>
    <dgm:cxn modelId="{6BA60644-5AE8-41A7-949B-50CC4EF139A7}" type="presOf" srcId="{F8359EF1-0F28-41D1-915E-620129811987}" destId="{3FF6D716-86FF-4516-9420-CC154035D09C}" srcOrd="0" destOrd="0" presId="urn:microsoft.com/office/officeart/2005/8/layout/matrix3"/>
    <dgm:cxn modelId="{D2C2FECA-6931-40C4-9AAF-24860B65E211}" srcId="{7974BE6E-D367-4926-8703-FC8E6716E0F7}" destId="{974F1CE5-E350-456A-939D-32A3E64D8E3C}" srcOrd="0" destOrd="0" parTransId="{A57170B1-0FCB-48C4-AE26-2A0A86E4C3CB}" sibTransId="{59909105-2618-4833-BD29-E8C9F78365FC}"/>
    <dgm:cxn modelId="{2F347D86-641A-43B3-BD41-0119C0EDB717}" type="presOf" srcId="{4426B306-D09F-45F4-915C-08380659B872}" destId="{F440B3F8-18B5-4169-A08B-062C350666C6}" srcOrd="0" destOrd="0" presId="urn:microsoft.com/office/officeart/2005/8/layout/matrix3"/>
    <dgm:cxn modelId="{1843D8F1-1BBF-4D25-A556-73DBFAFDCF5B}" type="presOf" srcId="{974F1CE5-E350-456A-939D-32A3E64D8E3C}" destId="{1CC9720D-6327-4ABB-B0B0-63C1B171A300}" srcOrd="0" destOrd="0" presId="urn:microsoft.com/office/officeart/2005/8/layout/matrix3"/>
    <dgm:cxn modelId="{E44BC631-CA3E-453D-B435-E0D162863707}" type="presOf" srcId="{A314EC1B-C2FC-45F1-9A51-0459BAA75E26}" destId="{C5DD2D15-B20A-48AD-BA81-CF115AAE154B}" srcOrd="0" destOrd="0" presId="urn:microsoft.com/office/officeart/2005/8/layout/matrix3"/>
    <dgm:cxn modelId="{36ED1BA2-DE0D-4A05-856F-AC072A4AC797}" srcId="{7974BE6E-D367-4926-8703-FC8E6716E0F7}" destId="{F8359EF1-0F28-41D1-915E-620129811987}" srcOrd="3" destOrd="0" parTransId="{9FACB1CF-7ED3-4E53-B232-26C45D46113D}" sibTransId="{2A03119B-1E51-464A-8AD3-E4385BB8E746}"/>
    <dgm:cxn modelId="{388DA329-9655-4270-A4A7-EA304FE5A4C5}" type="presOf" srcId="{7974BE6E-D367-4926-8703-FC8E6716E0F7}" destId="{9AAD21BE-E6AA-4BB3-830D-E9B51DE8AA7D}" srcOrd="0" destOrd="0" presId="urn:microsoft.com/office/officeart/2005/8/layout/matrix3"/>
    <dgm:cxn modelId="{AA5E0681-A993-4DBF-9046-F2A8DE932EC7}" srcId="{7974BE6E-D367-4926-8703-FC8E6716E0F7}" destId="{4426B306-D09F-45F4-915C-08380659B872}" srcOrd="2" destOrd="0" parTransId="{C1FDF0CD-FE40-4B15-B18A-2E28B1ED4683}" sibTransId="{3F3415C9-1485-42C2-8B49-E4CB3A2A52F7}"/>
    <dgm:cxn modelId="{685BCB23-5063-48E8-A21D-B0B163BAC1AD}" type="presParOf" srcId="{9AAD21BE-E6AA-4BB3-830D-E9B51DE8AA7D}" destId="{3E493203-7DCF-4D2F-83CD-207664EAC7E4}" srcOrd="0" destOrd="0" presId="urn:microsoft.com/office/officeart/2005/8/layout/matrix3"/>
    <dgm:cxn modelId="{FB016055-CEF0-4F8B-9198-81DABC29C97B}" type="presParOf" srcId="{9AAD21BE-E6AA-4BB3-830D-E9B51DE8AA7D}" destId="{1CC9720D-6327-4ABB-B0B0-63C1B171A300}" srcOrd="1" destOrd="0" presId="urn:microsoft.com/office/officeart/2005/8/layout/matrix3"/>
    <dgm:cxn modelId="{3F699941-D00E-4023-89A2-4DF34D6D92C1}" type="presParOf" srcId="{9AAD21BE-E6AA-4BB3-830D-E9B51DE8AA7D}" destId="{C5DD2D15-B20A-48AD-BA81-CF115AAE154B}" srcOrd="2" destOrd="0" presId="urn:microsoft.com/office/officeart/2005/8/layout/matrix3"/>
    <dgm:cxn modelId="{BFD559F8-4DD2-4804-BA13-6A04FBF0A785}" type="presParOf" srcId="{9AAD21BE-E6AA-4BB3-830D-E9B51DE8AA7D}" destId="{F440B3F8-18B5-4169-A08B-062C350666C6}" srcOrd="3" destOrd="0" presId="urn:microsoft.com/office/officeart/2005/8/layout/matrix3"/>
    <dgm:cxn modelId="{2F7BE358-9E07-43C6-AC67-DBA8F4031A12}" type="presParOf" srcId="{9AAD21BE-E6AA-4BB3-830D-E9B51DE8AA7D}" destId="{3FF6D716-86FF-4516-9420-CC154035D09C}"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0C41E8-0300-4E9F-B5B7-E3B59A059DE8}" type="doc">
      <dgm:prSet loTypeId="urn:microsoft.com/office/officeart/2005/8/layout/hProcess9" loCatId="process" qsTypeId="urn:microsoft.com/office/officeart/2005/8/quickstyle/3d1" qsCatId="3D" csTypeId="urn:microsoft.com/office/officeart/2005/8/colors/accent1_4" csCatId="accent1" phldr="1"/>
      <dgm:spPr/>
    </dgm:pt>
    <dgm:pt modelId="{109EB6D0-4B22-4385-AB36-4F619022423E}">
      <dgm:prSet phldrT="[Text]" custT="1"/>
      <dgm:spPr/>
      <dgm:t>
        <a:bodyPr/>
        <a:lstStyle/>
        <a:p>
          <a:r>
            <a:rPr lang="en-US" sz="1200" b="1" dirty="0" smtClean="0"/>
            <a:t>Attract</a:t>
          </a:r>
          <a:endParaRPr lang="en-US" sz="1200" b="1" dirty="0"/>
        </a:p>
      </dgm:t>
    </dgm:pt>
    <dgm:pt modelId="{B3C67DB7-6C7F-476A-A91B-D3B5C3BF8F4B}" type="parTrans" cxnId="{5C759373-C601-4CBA-BD48-3BD906504756}">
      <dgm:prSet/>
      <dgm:spPr/>
      <dgm:t>
        <a:bodyPr/>
        <a:lstStyle/>
        <a:p>
          <a:endParaRPr lang="en-US" sz="1800" b="1"/>
        </a:p>
      </dgm:t>
    </dgm:pt>
    <dgm:pt modelId="{28305E9E-C936-498A-993B-49C2A5FCE9ED}" type="sibTrans" cxnId="{5C759373-C601-4CBA-BD48-3BD906504756}">
      <dgm:prSet/>
      <dgm:spPr/>
      <dgm:t>
        <a:bodyPr/>
        <a:lstStyle/>
        <a:p>
          <a:endParaRPr lang="en-US" sz="1800" b="1"/>
        </a:p>
      </dgm:t>
    </dgm:pt>
    <dgm:pt modelId="{2534AAFB-F376-4E40-AD45-431CFDDED40D}">
      <dgm:prSet phldrT="[Text]" custT="1"/>
      <dgm:spPr/>
      <dgm:t>
        <a:bodyPr/>
        <a:lstStyle/>
        <a:p>
          <a:r>
            <a:rPr lang="en-US" sz="1200" b="1" dirty="0" smtClean="0"/>
            <a:t>Recruit</a:t>
          </a:r>
          <a:endParaRPr lang="en-US" sz="1200" b="1" dirty="0"/>
        </a:p>
      </dgm:t>
    </dgm:pt>
    <dgm:pt modelId="{4DD1C4C6-8B66-4070-86D1-FCC40A66A709}" type="parTrans" cxnId="{F74EC0AF-92AB-4CE6-ADA6-B067EEA10078}">
      <dgm:prSet/>
      <dgm:spPr/>
      <dgm:t>
        <a:bodyPr/>
        <a:lstStyle/>
        <a:p>
          <a:endParaRPr lang="en-US" sz="1800" b="1"/>
        </a:p>
      </dgm:t>
    </dgm:pt>
    <dgm:pt modelId="{0BFF5A5C-0B2C-4F48-87BD-00B755409F6B}" type="sibTrans" cxnId="{F74EC0AF-92AB-4CE6-ADA6-B067EEA10078}">
      <dgm:prSet/>
      <dgm:spPr/>
      <dgm:t>
        <a:bodyPr/>
        <a:lstStyle/>
        <a:p>
          <a:endParaRPr lang="en-US" sz="1800" b="1"/>
        </a:p>
      </dgm:t>
    </dgm:pt>
    <dgm:pt modelId="{D35E24D7-90F0-4B8E-B738-B61AE47100E8}">
      <dgm:prSet phldrT="[Text]" custT="1"/>
      <dgm:spPr/>
      <dgm:t>
        <a:bodyPr/>
        <a:lstStyle/>
        <a:p>
          <a:r>
            <a:rPr lang="en-US" sz="1200" b="1" dirty="0" smtClean="0"/>
            <a:t>Screen</a:t>
          </a:r>
          <a:endParaRPr lang="en-US" sz="1200" b="1" dirty="0"/>
        </a:p>
      </dgm:t>
    </dgm:pt>
    <dgm:pt modelId="{F7BFC710-1763-4758-B558-9EF9C203311E}" type="parTrans" cxnId="{719020FC-1282-467B-9B65-1AA2EB7A1224}">
      <dgm:prSet/>
      <dgm:spPr/>
      <dgm:t>
        <a:bodyPr/>
        <a:lstStyle/>
        <a:p>
          <a:endParaRPr lang="en-US" sz="1800" b="1"/>
        </a:p>
      </dgm:t>
    </dgm:pt>
    <dgm:pt modelId="{CFDE6377-5341-4154-8E11-DE7EED56CD44}" type="sibTrans" cxnId="{719020FC-1282-467B-9B65-1AA2EB7A1224}">
      <dgm:prSet/>
      <dgm:spPr/>
      <dgm:t>
        <a:bodyPr/>
        <a:lstStyle/>
        <a:p>
          <a:endParaRPr lang="en-US" sz="1800" b="1"/>
        </a:p>
      </dgm:t>
    </dgm:pt>
    <dgm:pt modelId="{DFC26A21-8DC0-4ADC-AE71-754D56E963C7}">
      <dgm:prSet phldrT="[Text]" custT="1"/>
      <dgm:spPr/>
      <dgm:t>
        <a:bodyPr/>
        <a:lstStyle/>
        <a:p>
          <a:r>
            <a:rPr lang="en-US" sz="1200" b="1" dirty="0" smtClean="0"/>
            <a:t>Select</a:t>
          </a:r>
          <a:endParaRPr lang="en-US" sz="1200" b="1" dirty="0"/>
        </a:p>
      </dgm:t>
    </dgm:pt>
    <dgm:pt modelId="{BC9A6290-054B-4BEF-A436-92C2BAF61224}" type="parTrans" cxnId="{738A81ED-6CF3-41FD-92AB-C08680EF7919}">
      <dgm:prSet/>
      <dgm:spPr/>
      <dgm:t>
        <a:bodyPr/>
        <a:lstStyle/>
        <a:p>
          <a:endParaRPr lang="en-US" sz="1800" b="1"/>
        </a:p>
      </dgm:t>
    </dgm:pt>
    <dgm:pt modelId="{38534892-1B19-4E1C-993F-F6C479056091}" type="sibTrans" cxnId="{738A81ED-6CF3-41FD-92AB-C08680EF7919}">
      <dgm:prSet/>
      <dgm:spPr/>
      <dgm:t>
        <a:bodyPr/>
        <a:lstStyle/>
        <a:p>
          <a:endParaRPr lang="en-US" sz="1800" b="1"/>
        </a:p>
      </dgm:t>
    </dgm:pt>
    <dgm:pt modelId="{E80E3852-6C26-450D-9E9F-77DC5352EA74}">
      <dgm:prSet phldrT="[Text]" custT="1"/>
      <dgm:spPr/>
      <dgm:t>
        <a:bodyPr/>
        <a:lstStyle/>
        <a:p>
          <a:r>
            <a:rPr lang="en-US" sz="1200" b="1" dirty="0" smtClean="0"/>
            <a:t>Deploy</a:t>
          </a:r>
          <a:endParaRPr lang="en-US" sz="1200" b="1" dirty="0"/>
        </a:p>
      </dgm:t>
    </dgm:pt>
    <dgm:pt modelId="{F477D674-27C7-4955-A8FF-275B24DB3B32}" type="parTrans" cxnId="{734E3995-ED2A-4B94-8036-FA0C9BE5A2BC}">
      <dgm:prSet/>
      <dgm:spPr/>
      <dgm:t>
        <a:bodyPr/>
        <a:lstStyle/>
        <a:p>
          <a:endParaRPr lang="en-US" sz="1800" b="1"/>
        </a:p>
      </dgm:t>
    </dgm:pt>
    <dgm:pt modelId="{6E10F746-3380-4240-B56B-A176A062DEAD}" type="sibTrans" cxnId="{734E3995-ED2A-4B94-8036-FA0C9BE5A2BC}">
      <dgm:prSet/>
      <dgm:spPr/>
      <dgm:t>
        <a:bodyPr/>
        <a:lstStyle/>
        <a:p>
          <a:endParaRPr lang="en-US" sz="1800" b="1"/>
        </a:p>
      </dgm:t>
    </dgm:pt>
    <dgm:pt modelId="{3BE555CB-7FDC-42D3-A325-609472369B14}">
      <dgm:prSet phldrT="[Text]" custT="1"/>
      <dgm:spPr/>
      <dgm:t>
        <a:bodyPr/>
        <a:lstStyle/>
        <a:p>
          <a:r>
            <a:rPr lang="en-US" sz="1200" b="1" dirty="0" smtClean="0"/>
            <a:t>Separate</a:t>
          </a:r>
          <a:endParaRPr lang="en-US" sz="1200" b="1" dirty="0"/>
        </a:p>
      </dgm:t>
    </dgm:pt>
    <dgm:pt modelId="{F7E21DBE-2CA2-462D-AFB1-294D8C6469FD}" type="parTrans" cxnId="{1B2B65AE-C207-41C0-B22E-E0698FDEBB03}">
      <dgm:prSet/>
      <dgm:spPr/>
      <dgm:t>
        <a:bodyPr/>
        <a:lstStyle/>
        <a:p>
          <a:endParaRPr lang="en-US" sz="1800" b="1"/>
        </a:p>
      </dgm:t>
    </dgm:pt>
    <dgm:pt modelId="{8B49A89A-9880-4449-A3D4-DEAA4E4E71AB}" type="sibTrans" cxnId="{1B2B65AE-C207-41C0-B22E-E0698FDEBB03}">
      <dgm:prSet/>
      <dgm:spPr/>
      <dgm:t>
        <a:bodyPr/>
        <a:lstStyle/>
        <a:p>
          <a:endParaRPr lang="en-US" sz="1800" b="1"/>
        </a:p>
      </dgm:t>
    </dgm:pt>
    <dgm:pt modelId="{033A7FEB-3598-42B9-931A-0E414D5AF081}">
      <dgm:prSet phldrT="[Text]" custT="1"/>
      <dgm:spPr/>
      <dgm:t>
        <a:bodyPr/>
        <a:lstStyle/>
        <a:p>
          <a:r>
            <a:rPr lang="en-US" sz="1200" b="1" dirty="0" smtClean="0"/>
            <a:t>Develop</a:t>
          </a:r>
          <a:endParaRPr lang="en-US" sz="1200" b="1" dirty="0"/>
        </a:p>
      </dgm:t>
    </dgm:pt>
    <dgm:pt modelId="{A0FA3B6D-F7DD-42B3-98D6-69E5872E46EE}" type="parTrans" cxnId="{8EB64941-33AF-40EA-A647-F5E31DF27C79}">
      <dgm:prSet/>
      <dgm:spPr/>
      <dgm:t>
        <a:bodyPr/>
        <a:lstStyle/>
        <a:p>
          <a:endParaRPr lang="en-US" sz="1800" b="1"/>
        </a:p>
      </dgm:t>
    </dgm:pt>
    <dgm:pt modelId="{98AB2AAA-1D84-4C2B-9770-66961E9128B2}" type="sibTrans" cxnId="{8EB64941-33AF-40EA-A647-F5E31DF27C79}">
      <dgm:prSet/>
      <dgm:spPr/>
      <dgm:t>
        <a:bodyPr/>
        <a:lstStyle/>
        <a:p>
          <a:endParaRPr lang="en-US" sz="1800" b="1"/>
        </a:p>
      </dgm:t>
    </dgm:pt>
    <dgm:pt modelId="{AEE866D5-38AF-447A-AAD3-BAF526F10D01}">
      <dgm:prSet phldrT="[Text]" custT="1"/>
      <dgm:spPr/>
      <dgm:t>
        <a:bodyPr/>
        <a:lstStyle/>
        <a:p>
          <a:r>
            <a:rPr lang="en-US" sz="1200" b="1" dirty="0" smtClean="0"/>
            <a:t>Retain</a:t>
          </a:r>
          <a:endParaRPr lang="en-US" sz="1200" b="1" dirty="0"/>
        </a:p>
      </dgm:t>
    </dgm:pt>
    <dgm:pt modelId="{E1B94E2F-52D7-493B-8E96-1810947B873B}" type="parTrans" cxnId="{E7B5F148-E543-46F1-AD60-8F7092BB3102}">
      <dgm:prSet/>
      <dgm:spPr/>
    </dgm:pt>
    <dgm:pt modelId="{E8DCF325-80A0-4AD4-9D87-3625C930729D}" type="sibTrans" cxnId="{E7B5F148-E543-46F1-AD60-8F7092BB3102}">
      <dgm:prSet/>
      <dgm:spPr/>
    </dgm:pt>
    <dgm:pt modelId="{BE5F68F3-967E-4DF2-8A75-B4617C0EDF25}" type="pres">
      <dgm:prSet presAssocID="{DA0C41E8-0300-4E9F-B5B7-E3B59A059DE8}" presName="CompostProcess" presStyleCnt="0">
        <dgm:presLayoutVars>
          <dgm:dir/>
          <dgm:resizeHandles val="exact"/>
        </dgm:presLayoutVars>
      </dgm:prSet>
      <dgm:spPr/>
    </dgm:pt>
    <dgm:pt modelId="{D8FD1438-34C7-4BE6-B942-912FDAD39B81}" type="pres">
      <dgm:prSet presAssocID="{DA0C41E8-0300-4E9F-B5B7-E3B59A059DE8}" presName="arrow" presStyleLbl="bgShp" presStyleIdx="0" presStyleCnt="1"/>
      <dgm:spPr/>
    </dgm:pt>
    <dgm:pt modelId="{F88FA238-F354-4405-A753-8BF39535A72D}" type="pres">
      <dgm:prSet presAssocID="{DA0C41E8-0300-4E9F-B5B7-E3B59A059DE8}" presName="linearProcess" presStyleCnt="0"/>
      <dgm:spPr/>
    </dgm:pt>
    <dgm:pt modelId="{1706FBA9-AC0F-4CC7-A7EE-9EBF67196821}" type="pres">
      <dgm:prSet presAssocID="{109EB6D0-4B22-4385-AB36-4F619022423E}" presName="textNode" presStyleLbl="node1" presStyleIdx="0" presStyleCnt="8">
        <dgm:presLayoutVars>
          <dgm:bulletEnabled val="1"/>
        </dgm:presLayoutVars>
      </dgm:prSet>
      <dgm:spPr/>
      <dgm:t>
        <a:bodyPr/>
        <a:lstStyle/>
        <a:p>
          <a:endParaRPr lang="en-US"/>
        </a:p>
      </dgm:t>
    </dgm:pt>
    <dgm:pt modelId="{DD478046-ACF9-4AD8-962A-DBF8B147ADF5}" type="pres">
      <dgm:prSet presAssocID="{28305E9E-C936-498A-993B-49C2A5FCE9ED}" presName="sibTrans" presStyleCnt="0"/>
      <dgm:spPr/>
    </dgm:pt>
    <dgm:pt modelId="{113E60B7-491C-4141-A611-96280713CBF8}" type="pres">
      <dgm:prSet presAssocID="{2534AAFB-F376-4E40-AD45-431CFDDED40D}" presName="textNode" presStyleLbl="node1" presStyleIdx="1" presStyleCnt="8">
        <dgm:presLayoutVars>
          <dgm:bulletEnabled val="1"/>
        </dgm:presLayoutVars>
      </dgm:prSet>
      <dgm:spPr/>
      <dgm:t>
        <a:bodyPr/>
        <a:lstStyle/>
        <a:p>
          <a:endParaRPr lang="en-US"/>
        </a:p>
      </dgm:t>
    </dgm:pt>
    <dgm:pt modelId="{56B242DD-9F87-4A7F-A1C9-16D9B0EA711C}" type="pres">
      <dgm:prSet presAssocID="{0BFF5A5C-0B2C-4F48-87BD-00B755409F6B}" presName="sibTrans" presStyleCnt="0"/>
      <dgm:spPr/>
    </dgm:pt>
    <dgm:pt modelId="{A8EC3948-0E4D-423D-967D-3E11F3CBB00F}" type="pres">
      <dgm:prSet presAssocID="{D35E24D7-90F0-4B8E-B738-B61AE47100E8}" presName="textNode" presStyleLbl="node1" presStyleIdx="2" presStyleCnt="8">
        <dgm:presLayoutVars>
          <dgm:bulletEnabled val="1"/>
        </dgm:presLayoutVars>
      </dgm:prSet>
      <dgm:spPr/>
      <dgm:t>
        <a:bodyPr/>
        <a:lstStyle/>
        <a:p>
          <a:endParaRPr lang="en-US"/>
        </a:p>
      </dgm:t>
    </dgm:pt>
    <dgm:pt modelId="{77242A3D-E2DF-4737-945F-630E98F22E34}" type="pres">
      <dgm:prSet presAssocID="{CFDE6377-5341-4154-8E11-DE7EED56CD44}" presName="sibTrans" presStyleCnt="0"/>
      <dgm:spPr/>
    </dgm:pt>
    <dgm:pt modelId="{3B9F2B34-6FD5-4026-9777-3F389136BBA7}" type="pres">
      <dgm:prSet presAssocID="{DFC26A21-8DC0-4ADC-AE71-754D56E963C7}" presName="textNode" presStyleLbl="node1" presStyleIdx="3" presStyleCnt="8">
        <dgm:presLayoutVars>
          <dgm:bulletEnabled val="1"/>
        </dgm:presLayoutVars>
      </dgm:prSet>
      <dgm:spPr/>
      <dgm:t>
        <a:bodyPr/>
        <a:lstStyle/>
        <a:p>
          <a:endParaRPr lang="en-US"/>
        </a:p>
      </dgm:t>
    </dgm:pt>
    <dgm:pt modelId="{C6A1D2EF-E04D-4D3B-899A-F35F05691797}" type="pres">
      <dgm:prSet presAssocID="{38534892-1B19-4E1C-993F-F6C479056091}" presName="sibTrans" presStyleCnt="0"/>
      <dgm:spPr/>
    </dgm:pt>
    <dgm:pt modelId="{AAF118FB-F74D-42AF-B490-29D2E076F102}" type="pres">
      <dgm:prSet presAssocID="{E80E3852-6C26-450D-9E9F-77DC5352EA74}" presName="textNode" presStyleLbl="node1" presStyleIdx="4" presStyleCnt="8">
        <dgm:presLayoutVars>
          <dgm:bulletEnabled val="1"/>
        </dgm:presLayoutVars>
      </dgm:prSet>
      <dgm:spPr/>
      <dgm:t>
        <a:bodyPr/>
        <a:lstStyle/>
        <a:p>
          <a:endParaRPr lang="en-US"/>
        </a:p>
      </dgm:t>
    </dgm:pt>
    <dgm:pt modelId="{37705C88-91D1-4B23-98A8-9FE4C8003F7B}" type="pres">
      <dgm:prSet presAssocID="{6E10F746-3380-4240-B56B-A176A062DEAD}" presName="sibTrans" presStyleCnt="0"/>
      <dgm:spPr/>
    </dgm:pt>
    <dgm:pt modelId="{1FBBFE18-9361-41D7-9E73-0F7973955EEB}" type="pres">
      <dgm:prSet presAssocID="{033A7FEB-3598-42B9-931A-0E414D5AF081}" presName="textNode" presStyleLbl="node1" presStyleIdx="5" presStyleCnt="8">
        <dgm:presLayoutVars>
          <dgm:bulletEnabled val="1"/>
        </dgm:presLayoutVars>
      </dgm:prSet>
      <dgm:spPr/>
      <dgm:t>
        <a:bodyPr/>
        <a:lstStyle/>
        <a:p>
          <a:endParaRPr lang="en-US"/>
        </a:p>
      </dgm:t>
    </dgm:pt>
    <dgm:pt modelId="{421576EA-B033-41B5-ABC2-5C35CD979B04}" type="pres">
      <dgm:prSet presAssocID="{98AB2AAA-1D84-4C2B-9770-66961E9128B2}" presName="sibTrans" presStyleCnt="0"/>
      <dgm:spPr/>
    </dgm:pt>
    <dgm:pt modelId="{C225E770-CB8F-4729-8DC4-0EE4E9319029}" type="pres">
      <dgm:prSet presAssocID="{AEE866D5-38AF-447A-AAD3-BAF526F10D01}" presName="textNode" presStyleLbl="node1" presStyleIdx="6" presStyleCnt="8">
        <dgm:presLayoutVars>
          <dgm:bulletEnabled val="1"/>
        </dgm:presLayoutVars>
      </dgm:prSet>
      <dgm:spPr/>
      <dgm:t>
        <a:bodyPr/>
        <a:lstStyle/>
        <a:p>
          <a:endParaRPr lang="en-US"/>
        </a:p>
      </dgm:t>
    </dgm:pt>
    <dgm:pt modelId="{2927518B-205F-4CEF-8EC2-B51D0D8E2E43}" type="pres">
      <dgm:prSet presAssocID="{E8DCF325-80A0-4AD4-9D87-3625C930729D}" presName="sibTrans" presStyleCnt="0"/>
      <dgm:spPr/>
    </dgm:pt>
    <dgm:pt modelId="{A8A2FFCA-5C39-40CC-9595-FCB0B96015D7}" type="pres">
      <dgm:prSet presAssocID="{3BE555CB-7FDC-42D3-A325-609472369B14}" presName="textNode" presStyleLbl="node1" presStyleIdx="7" presStyleCnt="8">
        <dgm:presLayoutVars>
          <dgm:bulletEnabled val="1"/>
        </dgm:presLayoutVars>
      </dgm:prSet>
      <dgm:spPr/>
      <dgm:t>
        <a:bodyPr/>
        <a:lstStyle/>
        <a:p>
          <a:endParaRPr lang="en-US"/>
        </a:p>
      </dgm:t>
    </dgm:pt>
  </dgm:ptLst>
  <dgm:cxnLst>
    <dgm:cxn modelId="{7C646C29-CFCE-4A0B-A3C9-B97E4B3763FA}" type="presOf" srcId="{DFC26A21-8DC0-4ADC-AE71-754D56E963C7}" destId="{3B9F2B34-6FD5-4026-9777-3F389136BBA7}" srcOrd="0" destOrd="0" presId="urn:microsoft.com/office/officeart/2005/8/layout/hProcess9"/>
    <dgm:cxn modelId="{F88E7396-7404-423C-B50F-B76D070F7C09}" type="presOf" srcId="{DA0C41E8-0300-4E9F-B5B7-E3B59A059DE8}" destId="{BE5F68F3-967E-4DF2-8A75-B4617C0EDF25}" srcOrd="0" destOrd="0" presId="urn:microsoft.com/office/officeart/2005/8/layout/hProcess9"/>
    <dgm:cxn modelId="{013D29C9-E37F-436D-AB9A-E9BB45D34F11}" type="presOf" srcId="{E80E3852-6C26-450D-9E9F-77DC5352EA74}" destId="{AAF118FB-F74D-42AF-B490-29D2E076F102}" srcOrd="0" destOrd="0" presId="urn:microsoft.com/office/officeart/2005/8/layout/hProcess9"/>
    <dgm:cxn modelId="{1B2B65AE-C207-41C0-B22E-E0698FDEBB03}" srcId="{DA0C41E8-0300-4E9F-B5B7-E3B59A059DE8}" destId="{3BE555CB-7FDC-42D3-A325-609472369B14}" srcOrd="7" destOrd="0" parTransId="{F7E21DBE-2CA2-462D-AFB1-294D8C6469FD}" sibTransId="{8B49A89A-9880-4449-A3D4-DEAA4E4E71AB}"/>
    <dgm:cxn modelId="{7ACC7B77-736A-4245-89CD-3A0DD7176FA2}" type="presOf" srcId="{D35E24D7-90F0-4B8E-B738-B61AE47100E8}" destId="{A8EC3948-0E4D-423D-967D-3E11F3CBB00F}" srcOrd="0" destOrd="0" presId="urn:microsoft.com/office/officeart/2005/8/layout/hProcess9"/>
    <dgm:cxn modelId="{E7B5F148-E543-46F1-AD60-8F7092BB3102}" srcId="{DA0C41E8-0300-4E9F-B5B7-E3B59A059DE8}" destId="{AEE866D5-38AF-447A-AAD3-BAF526F10D01}" srcOrd="6" destOrd="0" parTransId="{E1B94E2F-52D7-493B-8E96-1810947B873B}" sibTransId="{E8DCF325-80A0-4AD4-9D87-3625C930729D}"/>
    <dgm:cxn modelId="{F74EC0AF-92AB-4CE6-ADA6-B067EEA10078}" srcId="{DA0C41E8-0300-4E9F-B5B7-E3B59A059DE8}" destId="{2534AAFB-F376-4E40-AD45-431CFDDED40D}" srcOrd="1" destOrd="0" parTransId="{4DD1C4C6-8B66-4070-86D1-FCC40A66A709}" sibTransId="{0BFF5A5C-0B2C-4F48-87BD-00B755409F6B}"/>
    <dgm:cxn modelId="{4C04637B-D054-4AFD-B86D-A3D1A1CD3233}" type="presOf" srcId="{109EB6D0-4B22-4385-AB36-4F619022423E}" destId="{1706FBA9-AC0F-4CC7-A7EE-9EBF67196821}" srcOrd="0" destOrd="0" presId="urn:microsoft.com/office/officeart/2005/8/layout/hProcess9"/>
    <dgm:cxn modelId="{797F3D57-0478-4A4A-B155-8029D3604692}" type="presOf" srcId="{AEE866D5-38AF-447A-AAD3-BAF526F10D01}" destId="{C225E770-CB8F-4729-8DC4-0EE4E9319029}" srcOrd="0" destOrd="0" presId="urn:microsoft.com/office/officeart/2005/8/layout/hProcess9"/>
    <dgm:cxn modelId="{29EA3551-2EB5-4E55-993D-A3F748188BB6}" type="presOf" srcId="{3BE555CB-7FDC-42D3-A325-609472369B14}" destId="{A8A2FFCA-5C39-40CC-9595-FCB0B96015D7}" srcOrd="0" destOrd="0" presId="urn:microsoft.com/office/officeart/2005/8/layout/hProcess9"/>
    <dgm:cxn modelId="{5C759373-C601-4CBA-BD48-3BD906504756}" srcId="{DA0C41E8-0300-4E9F-B5B7-E3B59A059DE8}" destId="{109EB6D0-4B22-4385-AB36-4F619022423E}" srcOrd="0" destOrd="0" parTransId="{B3C67DB7-6C7F-476A-A91B-D3B5C3BF8F4B}" sibTransId="{28305E9E-C936-498A-993B-49C2A5FCE9ED}"/>
    <dgm:cxn modelId="{8EB64941-33AF-40EA-A647-F5E31DF27C79}" srcId="{DA0C41E8-0300-4E9F-B5B7-E3B59A059DE8}" destId="{033A7FEB-3598-42B9-931A-0E414D5AF081}" srcOrd="5" destOrd="0" parTransId="{A0FA3B6D-F7DD-42B3-98D6-69E5872E46EE}" sibTransId="{98AB2AAA-1D84-4C2B-9770-66961E9128B2}"/>
    <dgm:cxn modelId="{4010B20E-4CC1-4855-9F81-0E94DFA10A36}" type="presOf" srcId="{2534AAFB-F376-4E40-AD45-431CFDDED40D}" destId="{113E60B7-491C-4141-A611-96280713CBF8}" srcOrd="0" destOrd="0" presId="urn:microsoft.com/office/officeart/2005/8/layout/hProcess9"/>
    <dgm:cxn modelId="{734E3995-ED2A-4B94-8036-FA0C9BE5A2BC}" srcId="{DA0C41E8-0300-4E9F-B5B7-E3B59A059DE8}" destId="{E80E3852-6C26-450D-9E9F-77DC5352EA74}" srcOrd="4" destOrd="0" parTransId="{F477D674-27C7-4955-A8FF-275B24DB3B32}" sibTransId="{6E10F746-3380-4240-B56B-A176A062DEAD}"/>
    <dgm:cxn modelId="{349C46DD-7709-495E-B80F-CE4472E7B451}" type="presOf" srcId="{033A7FEB-3598-42B9-931A-0E414D5AF081}" destId="{1FBBFE18-9361-41D7-9E73-0F7973955EEB}" srcOrd="0" destOrd="0" presId="urn:microsoft.com/office/officeart/2005/8/layout/hProcess9"/>
    <dgm:cxn modelId="{719020FC-1282-467B-9B65-1AA2EB7A1224}" srcId="{DA0C41E8-0300-4E9F-B5B7-E3B59A059DE8}" destId="{D35E24D7-90F0-4B8E-B738-B61AE47100E8}" srcOrd="2" destOrd="0" parTransId="{F7BFC710-1763-4758-B558-9EF9C203311E}" sibTransId="{CFDE6377-5341-4154-8E11-DE7EED56CD44}"/>
    <dgm:cxn modelId="{738A81ED-6CF3-41FD-92AB-C08680EF7919}" srcId="{DA0C41E8-0300-4E9F-B5B7-E3B59A059DE8}" destId="{DFC26A21-8DC0-4ADC-AE71-754D56E963C7}" srcOrd="3" destOrd="0" parTransId="{BC9A6290-054B-4BEF-A436-92C2BAF61224}" sibTransId="{38534892-1B19-4E1C-993F-F6C479056091}"/>
    <dgm:cxn modelId="{7AAD01EA-748B-4D1F-96DC-1DE740B55D78}" type="presParOf" srcId="{BE5F68F3-967E-4DF2-8A75-B4617C0EDF25}" destId="{D8FD1438-34C7-4BE6-B942-912FDAD39B81}" srcOrd="0" destOrd="0" presId="urn:microsoft.com/office/officeart/2005/8/layout/hProcess9"/>
    <dgm:cxn modelId="{5BFB0F4A-21C6-4A4F-868B-5932F6FB121F}" type="presParOf" srcId="{BE5F68F3-967E-4DF2-8A75-B4617C0EDF25}" destId="{F88FA238-F354-4405-A753-8BF39535A72D}" srcOrd="1" destOrd="0" presId="urn:microsoft.com/office/officeart/2005/8/layout/hProcess9"/>
    <dgm:cxn modelId="{229C2F2B-9AED-4492-B533-038BBB21B6B5}" type="presParOf" srcId="{F88FA238-F354-4405-A753-8BF39535A72D}" destId="{1706FBA9-AC0F-4CC7-A7EE-9EBF67196821}" srcOrd="0" destOrd="0" presId="urn:microsoft.com/office/officeart/2005/8/layout/hProcess9"/>
    <dgm:cxn modelId="{88A5E357-A9C2-4F37-B781-79F15E1BA9D7}" type="presParOf" srcId="{F88FA238-F354-4405-A753-8BF39535A72D}" destId="{DD478046-ACF9-4AD8-962A-DBF8B147ADF5}" srcOrd="1" destOrd="0" presId="urn:microsoft.com/office/officeart/2005/8/layout/hProcess9"/>
    <dgm:cxn modelId="{0CF02E52-7A8F-4F87-89C9-B8F220F0E71E}" type="presParOf" srcId="{F88FA238-F354-4405-A753-8BF39535A72D}" destId="{113E60B7-491C-4141-A611-96280713CBF8}" srcOrd="2" destOrd="0" presId="urn:microsoft.com/office/officeart/2005/8/layout/hProcess9"/>
    <dgm:cxn modelId="{5AF391F8-5A45-4740-9F8F-0A3F7F091D1E}" type="presParOf" srcId="{F88FA238-F354-4405-A753-8BF39535A72D}" destId="{56B242DD-9F87-4A7F-A1C9-16D9B0EA711C}" srcOrd="3" destOrd="0" presId="urn:microsoft.com/office/officeart/2005/8/layout/hProcess9"/>
    <dgm:cxn modelId="{B3575362-7269-44A7-9CAE-AAE6B094E159}" type="presParOf" srcId="{F88FA238-F354-4405-A753-8BF39535A72D}" destId="{A8EC3948-0E4D-423D-967D-3E11F3CBB00F}" srcOrd="4" destOrd="0" presId="urn:microsoft.com/office/officeart/2005/8/layout/hProcess9"/>
    <dgm:cxn modelId="{5B7D32F4-CBFA-4020-9533-457C0C88724F}" type="presParOf" srcId="{F88FA238-F354-4405-A753-8BF39535A72D}" destId="{77242A3D-E2DF-4737-945F-630E98F22E34}" srcOrd="5" destOrd="0" presId="urn:microsoft.com/office/officeart/2005/8/layout/hProcess9"/>
    <dgm:cxn modelId="{90469CB7-FA6F-4CA6-A955-FD3E61E2404F}" type="presParOf" srcId="{F88FA238-F354-4405-A753-8BF39535A72D}" destId="{3B9F2B34-6FD5-4026-9777-3F389136BBA7}" srcOrd="6" destOrd="0" presId="urn:microsoft.com/office/officeart/2005/8/layout/hProcess9"/>
    <dgm:cxn modelId="{59EC2641-AA7E-48AC-AC60-0C19F731F43B}" type="presParOf" srcId="{F88FA238-F354-4405-A753-8BF39535A72D}" destId="{C6A1D2EF-E04D-4D3B-899A-F35F05691797}" srcOrd="7" destOrd="0" presId="urn:microsoft.com/office/officeart/2005/8/layout/hProcess9"/>
    <dgm:cxn modelId="{CEEB1AE1-B19A-4340-B84D-23DC2F05165A}" type="presParOf" srcId="{F88FA238-F354-4405-A753-8BF39535A72D}" destId="{AAF118FB-F74D-42AF-B490-29D2E076F102}" srcOrd="8" destOrd="0" presId="urn:microsoft.com/office/officeart/2005/8/layout/hProcess9"/>
    <dgm:cxn modelId="{3774D571-0345-4DC9-B2C1-AB0A13E4A154}" type="presParOf" srcId="{F88FA238-F354-4405-A753-8BF39535A72D}" destId="{37705C88-91D1-4B23-98A8-9FE4C8003F7B}" srcOrd="9" destOrd="0" presId="urn:microsoft.com/office/officeart/2005/8/layout/hProcess9"/>
    <dgm:cxn modelId="{B67E6B82-DE62-494F-9D14-83DE6C19C101}" type="presParOf" srcId="{F88FA238-F354-4405-A753-8BF39535A72D}" destId="{1FBBFE18-9361-41D7-9E73-0F7973955EEB}" srcOrd="10" destOrd="0" presId="urn:microsoft.com/office/officeart/2005/8/layout/hProcess9"/>
    <dgm:cxn modelId="{F29EC449-199D-457F-9344-F8D1DA9326D6}" type="presParOf" srcId="{F88FA238-F354-4405-A753-8BF39535A72D}" destId="{421576EA-B033-41B5-ABC2-5C35CD979B04}" srcOrd="11" destOrd="0" presId="urn:microsoft.com/office/officeart/2005/8/layout/hProcess9"/>
    <dgm:cxn modelId="{886FDBA2-14AF-4789-999D-CC6C437AE4D0}" type="presParOf" srcId="{F88FA238-F354-4405-A753-8BF39535A72D}" destId="{C225E770-CB8F-4729-8DC4-0EE4E9319029}" srcOrd="12" destOrd="0" presId="urn:microsoft.com/office/officeart/2005/8/layout/hProcess9"/>
    <dgm:cxn modelId="{1C5DD62A-0C71-41F3-BED7-46E56E5C2EAB}" type="presParOf" srcId="{F88FA238-F354-4405-A753-8BF39535A72D}" destId="{2927518B-205F-4CEF-8EC2-B51D0D8E2E43}" srcOrd="13" destOrd="0" presId="urn:microsoft.com/office/officeart/2005/8/layout/hProcess9"/>
    <dgm:cxn modelId="{AC927A9C-3D1F-4A3B-ABD8-5BE2916A3678}" type="presParOf" srcId="{F88FA238-F354-4405-A753-8BF39535A72D}" destId="{A8A2FFCA-5C39-40CC-9595-FCB0B96015D7}" srcOrd="1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9BFF7E-D87B-48B1-BC73-52EBA7A9B379}" type="doc">
      <dgm:prSet loTypeId="urn:microsoft.com/office/officeart/2005/8/layout/funnel1" loCatId="relationship" qsTypeId="urn:microsoft.com/office/officeart/2005/8/quickstyle/simple5" qsCatId="simple" csTypeId="urn:microsoft.com/office/officeart/2005/8/colors/colorful2" csCatId="colorful" phldr="1"/>
      <dgm:spPr/>
      <dgm:t>
        <a:bodyPr/>
        <a:lstStyle/>
        <a:p>
          <a:endParaRPr lang="en-US"/>
        </a:p>
      </dgm:t>
    </dgm:pt>
    <dgm:pt modelId="{BD3C1A35-2A11-4B0E-A6BD-FB7D0CB6DE97}">
      <dgm:prSet phldrT="[Text]" custT="1"/>
      <dgm:spPr/>
      <dgm:t>
        <a:bodyPr/>
        <a:lstStyle/>
        <a:p>
          <a:r>
            <a:rPr lang="en-US" sz="800" b="1" dirty="0" smtClean="0"/>
            <a:t>Employee point-of-view</a:t>
          </a:r>
          <a:endParaRPr lang="en-US" sz="800" b="1" dirty="0"/>
        </a:p>
      </dgm:t>
    </dgm:pt>
    <dgm:pt modelId="{5CA16948-23C4-4247-B8F9-1DB3C1FC45B3}" type="parTrans" cxnId="{23FB6F1F-97FB-41E4-AB53-4A0A68165993}">
      <dgm:prSet/>
      <dgm:spPr/>
      <dgm:t>
        <a:bodyPr/>
        <a:lstStyle/>
        <a:p>
          <a:endParaRPr lang="en-US" b="1"/>
        </a:p>
      </dgm:t>
    </dgm:pt>
    <dgm:pt modelId="{2473315F-8529-49C7-9B18-9F16FFAFDBC0}" type="sibTrans" cxnId="{23FB6F1F-97FB-41E4-AB53-4A0A68165993}">
      <dgm:prSet/>
      <dgm:spPr/>
      <dgm:t>
        <a:bodyPr/>
        <a:lstStyle/>
        <a:p>
          <a:endParaRPr lang="en-US" b="1"/>
        </a:p>
      </dgm:t>
    </dgm:pt>
    <dgm:pt modelId="{C47BE84E-66EF-4AF9-9A55-AFD9E7BAECE5}">
      <dgm:prSet phldrT="[Text]" custT="1"/>
      <dgm:spPr/>
      <dgm:t>
        <a:bodyPr/>
        <a:lstStyle/>
        <a:p>
          <a:r>
            <a:rPr lang="en-US" sz="1800" b="1" dirty="0" smtClean="0">
              <a:solidFill>
                <a:schemeClr val="tx2">
                  <a:lumMod val="50000"/>
                </a:schemeClr>
              </a:solidFill>
            </a:rPr>
            <a:t>Intentional Employer Brand</a:t>
          </a:r>
          <a:endParaRPr lang="en-US" sz="1800" b="1" dirty="0">
            <a:solidFill>
              <a:schemeClr val="tx2">
                <a:lumMod val="50000"/>
              </a:schemeClr>
            </a:solidFill>
          </a:endParaRPr>
        </a:p>
      </dgm:t>
    </dgm:pt>
    <dgm:pt modelId="{62EE9A92-FEE7-4D95-80C7-3ACC42624CD8}" type="parTrans" cxnId="{E1791805-419F-43BB-A4ED-22D2DE2BAB46}">
      <dgm:prSet/>
      <dgm:spPr/>
      <dgm:t>
        <a:bodyPr/>
        <a:lstStyle/>
        <a:p>
          <a:endParaRPr lang="en-US" b="1"/>
        </a:p>
      </dgm:t>
    </dgm:pt>
    <dgm:pt modelId="{E03D3BDB-FEB4-4E4A-87F3-764E2FC0ACF7}" type="sibTrans" cxnId="{E1791805-419F-43BB-A4ED-22D2DE2BAB46}">
      <dgm:prSet/>
      <dgm:spPr/>
      <dgm:t>
        <a:bodyPr/>
        <a:lstStyle/>
        <a:p>
          <a:endParaRPr lang="en-US" b="1"/>
        </a:p>
      </dgm:t>
    </dgm:pt>
    <dgm:pt modelId="{70668836-FD5A-4895-A83A-1691D8E297F3}">
      <dgm:prSet phldrT="[Text]" custT="1"/>
      <dgm:spPr/>
      <dgm:t>
        <a:bodyPr/>
        <a:lstStyle/>
        <a:p>
          <a:r>
            <a:rPr lang="en-US" sz="800" b="1" dirty="0" smtClean="0"/>
            <a:t>Targeted capabilities</a:t>
          </a:r>
          <a:endParaRPr lang="en-US" sz="800" b="1" dirty="0"/>
        </a:p>
      </dgm:t>
    </dgm:pt>
    <dgm:pt modelId="{F3D9B7DA-8559-400E-B456-7F5357A60862}" type="parTrans" cxnId="{F7AB7F0A-3578-491C-890B-BC1DAB8C18A1}">
      <dgm:prSet/>
      <dgm:spPr/>
      <dgm:t>
        <a:bodyPr/>
        <a:lstStyle/>
        <a:p>
          <a:endParaRPr lang="en-US"/>
        </a:p>
      </dgm:t>
    </dgm:pt>
    <dgm:pt modelId="{87DD2B00-35E2-469E-8B90-3544070C91D9}" type="sibTrans" cxnId="{F7AB7F0A-3578-491C-890B-BC1DAB8C18A1}">
      <dgm:prSet/>
      <dgm:spPr/>
      <dgm:t>
        <a:bodyPr/>
        <a:lstStyle/>
        <a:p>
          <a:endParaRPr lang="en-US"/>
        </a:p>
      </dgm:t>
    </dgm:pt>
    <dgm:pt modelId="{2159F11B-899A-48A1-B6C9-2607DEA7F1DA}">
      <dgm:prSet phldrT="[Text]" custT="1"/>
      <dgm:spPr/>
      <dgm:t>
        <a:bodyPr lIns="0" rIns="0"/>
        <a:lstStyle/>
        <a:p>
          <a:r>
            <a:rPr lang="en-US" sz="800" b="1" dirty="0" smtClean="0"/>
            <a:t>Market demographics</a:t>
          </a:r>
          <a:endParaRPr lang="en-US" sz="800" b="1" dirty="0"/>
        </a:p>
      </dgm:t>
    </dgm:pt>
    <dgm:pt modelId="{9DE63E01-F382-4E61-9AF1-BEC98E2F4B22}" type="parTrans" cxnId="{FB23C0F4-4286-427A-9590-C6E302444FD8}">
      <dgm:prSet/>
      <dgm:spPr/>
      <dgm:t>
        <a:bodyPr/>
        <a:lstStyle/>
        <a:p>
          <a:endParaRPr lang="en-US"/>
        </a:p>
      </dgm:t>
    </dgm:pt>
    <dgm:pt modelId="{1954A0DD-8874-4605-85BB-75838CCFDBC9}" type="sibTrans" cxnId="{FB23C0F4-4286-427A-9590-C6E302444FD8}">
      <dgm:prSet/>
      <dgm:spPr/>
      <dgm:t>
        <a:bodyPr/>
        <a:lstStyle/>
        <a:p>
          <a:endParaRPr lang="en-US"/>
        </a:p>
      </dgm:t>
    </dgm:pt>
    <dgm:pt modelId="{38A2A46B-5F1F-4A15-9CD5-2562B3FADB06}" type="pres">
      <dgm:prSet presAssocID="{039BFF7E-D87B-48B1-BC73-52EBA7A9B379}" presName="Name0" presStyleCnt="0">
        <dgm:presLayoutVars>
          <dgm:chMax val="4"/>
          <dgm:resizeHandles val="exact"/>
        </dgm:presLayoutVars>
      </dgm:prSet>
      <dgm:spPr/>
      <dgm:t>
        <a:bodyPr/>
        <a:lstStyle/>
        <a:p>
          <a:endParaRPr lang="en-US"/>
        </a:p>
      </dgm:t>
    </dgm:pt>
    <dgm:pt modelId="{5464E4D4-A411-409A-8634-BFE4A32730F7}" type="pres">
      <dgm:prSet presAssocID="{039BFF7E-D87B-48B1-BC73-52EBA7A9B379}" presName="ellipse" presStyleLbl="trBgShp" presStyleIdx="0" presStyleCnt="1"/>
      <dgm:spPr/>
      <dgm:t>
        <a:bodyPr/>
        <a:lstStyle/>
        <a:p>
          <a:endParaRPr lang="en-US"/>
        </a:p>
      </dgm:t>
    </dgm:pt>
    <dgm:pt modelId="{96FC8D01-5E4C-42CF-A895-2C02824A0834}" type="pres">
      <dgm:prSet presAssocID="{039BFF7E-D87B-48B1-BC73-52EBA7A9B379}" presName="arrow1" presStyleLbl="fgShp" presStyleIdx="0" presStyleCnt="1"/>
      <dgm:spPr>
        <a:solidFill>
          <a:schemeClr val="accent1">
            <a:lumMod val="50000"/>
          </a:schemeClr>
        </a:solidFill>
      </dgm:spPr>
      <dgm:t>
        <a:bodyPr/>
        <a:lstStyle/>
        <a:p>
          <a:endParaRPr lang="en-US"/>
        </a:p>
      </dgm:t>
    </dgm:pt>
    <dgm:pt modelId="{A49D1AE1-380C-4A54-A8BD-06876133B7BB}" type="pres">
      <dgm:prSet presAssocID="{039BFF7E-D87B-48B1-BC73-52EBA7A9B379}" presName="rectangle" presStyleLbl="revTx" presStyleIdx="0" presStyleCnt="1">
        <dgm:presLayoutVars>
          <dgm:bulletEnabled val="1"/>
        </dgm:presLayoutVars>
      </dgm:prSet>
      <dgm:spPr/>
      <dgm:t>
        <a:bodyPr/>
        <a:lstStyle/>
        <a:p>
          <a:endParaRPr lang="en-US"/>
        </a:p>
      </dgm:t>
    </dgm:pt>
    <dgm:pt modelId="{28F7C586-56EF-42B1-9F5B-E45AEFD2D96B}" type="pres">
      <dgm:prSet presAssocID="{70668836-FD5A-4895-A83A-1691D8E297F3}" presName="item1" presStyleLbl="node1" presStyleIdx="0" presStyleCnt="3">
        <dgm:presLayoutVars>
          <dgm:bulletEnabled val="1"/>
        </dgm:presLayoutVars>
      </dgm:prSet>
      <dgm:spPr/>
      <dgm:t>
        <a:bodyPr/>
        <a:lstStyle/>
        <a:p>
          <a:endParaRPr lang="en-US"/>
        </a:p>
      </dgm:t>
    </dgm:pt>
    <dgm:pt modelId="{01D8F761-7AE1-4AC0-8581-AB501C855ED0}" type="pres">
      <dgm:prSet presAssocID="{2159F11B-899A-48A1-B6C9-2607DEA7F1DA}" presName="item2" presStyleLbl="node1" presStyleIdx="1" presStyleCnt="3">
        <dgm:presLayoutVars>
          <dgm:bulletEnabled val="1"/>
        </dgm:presLayoutVars>
      </dgm:prSet>
      <dgm:spPr/>
      <dgm:t>
        <a:bodyPr/>
        <a:lstStyle/>
        <a:p>
          <a:endParaRPr lang="en-US"/>
        </a:p>
      </dgm:t>
    </dgm:pt>
    <dgm:pt modelId="{AFFF43AA-BDF7-4C8E-A127-253F1F4FED7F}" type="pres">
      <dgm:prSet presAssocID="{C47BE84E-66EF-4AF9-9A55-AFD9E7BAECE5}" presName="item3" presStyleLbl="node1" presStyleIdx="2" presStyleCnt="3">
        <dgm:presLayoutVars>
          <dgm:bulletEnabled val="1"/>
        </dgm:presLayoutVars>
      </dgm:prSet>
      <dgm:spPr/>
      <dgm:t>
        <a:bodyPr/>
        <a:lstStyle/>
        <a:p>
          <a:endParaRPr lang="en-US"/>
        </a:p>
      </dgm:t>
    </dgm:pt>
    <dgm:pt modelId="{93784CDF-F374-42B4-9F43-57C01E3AF46B}" type="pres">
      <dgm:prSet presAssocID="{039BFF7E-D87B-48B1-BC73-52EBA7A9B379}" presName="funnel" presStyleLbl="trAlignAcc1" presStyleIdx="0" presStyleCnt="1" custLinFactNeighborX="-449" custLinFactNeighborY="-540"/>
      <dgm:spPr/>
      <dgm:t>
        <a:bodyPr/>
        <a:lstStyle/>
        <a:p>
          <a:endParaRPr lang="en-US"/>
        </a:p>
      </dgm:t>
    </dgm:pt>
  </dgm:ptLst>
  <dgm:cxnLst>
    <dgm:cxn modelId="{68FC6320-21FB-4D4B-8920-D3C1730619AF}" type="presOf" srcId="{2159F11B-899A-48A1-B6C9-2607DEA7F1DA}" destId="{28F7C586-56EF-42B1-9F5B-E45AEFD2D96B}" srcOrd="0" destOrd="0" presId="urn:microsoft.com/office/officeart/2005/8/layout/funnel1"/>
    <dgm:cxn modelId="{F7AB7F0A-3578-491C-890B-BC1DAB8C18A1}" srcId="{039BFF7E-D87B-48B1-BC73-52EBA7A9B379}" destId="{70668836-FD5A-4895-A83A-1691D8E297F3}" srcOrd="1" destOrd="0" parTransId="{F3D9B7DA-8559-400E-B456-7F5357A60862}" sibTransId="{87DD2B00-35E2-469E-8B90-3544070C91D9}"/>
    <dgm:cxn modelId="{E8D7AA05-8EE1-46E7-83AA-B3D8A0231644}" type="presOf" srcId="{BD3C1A35-2A11-4B0E-A6BD-FB7D0CB6DE97}" destId="{AFFF43AA-BDF7-4C8E-A127-253F1F4FED7F}" srcOrd="0" destOrd="0" presId="urn:microsoft.com/office/officeart/2005/8/layout/funnel1"/>
    <dgm:cxn modelId="{808B02DB-9B64-4B2A-9587-347FE2CF64E4}" type="presOf" srcId="{039BFF7E-D87B-48B1-BC73-52EBA7A9B379}" destId="{38A2A46B-5F1F-4A15-9CD5-2562B3FADB06}" srcOrd="0" destOrd="0" presId="urn:microsoft.com/office/officeart/2005/8/layout/funnel1"/>
    <dgm:cxn modelId="{23FB6F1F-97FB-41E4-AB53-4A0A68165993}" srcId="{039BFF7E-D87B-48B1-BC73-52EBA7A9B379}" destId="{BD3C1A35-2A11-4B0E-A6BD-FB7D0CB6DE97}" srcOrd="0" destOrd="0" parTransId="{5CA16948-23C4-4247-B8F9-1DB3C1FC45B3}" sibTransId="{2473315F-8529-49C7-9B18-9F16FFAFDBC0}"/>
    <dgm:cxn modelId="{B8165251-9D43-44FD-BA71-5238DBBC2B4A}" type="presOf" srcId="{70668836-FD5A-4895-A83A-1691D8E297F3}" destId="{01D8F761-7AE1-4AC0-8581-AB501C855ED0}" srcOrd="0" destOrd="0" presId="urn:microsoft.com/office/officeart/2005/8/layout/funnel1"/>
    <dgm:cxn modelId="{E1791805-419F-43BB-A4ED-22D2DE2BAB46}" srcId="{039BFF7E-D87B-48B1-BC73-52EBA7A9B379}" destId="{C47BE84E-66EF-4AF9-9A55-AFD9E7BAECE5}" srcOrd="3" destOrd="0" parTransId="{62EE9A92-FEE7-4D95-80C7-3ACC42624CD8}" sibTransId="{E03D3BDB-FEB4-4E4A-87F3-764E2FC0ACF7}"/>
    <dgm:cxn modelId="{FB23C0F4-4286-427A-9590-C6E302444FD8}" srcId="{039BFF7E-D87B-48B1-BC73-52EBA7A9B379}" destId="{2159F11B-899A-48A1-B6C9-2607DEA7F1DA}" srcOrd="2" destOrd="0" parTransId="{9DE63E01-F382-4E61-9AF1-BEC98E2F4B22}" sibTransId="{1954A0DD-8874-4605-85BB-75838CCFDBC9}"/>
    <dgm:cxn modelId="{ECF45854-0613-4D55-BFE4-F5E446626613}" type="presOf" srcId="{C47BE84E-66EF-4AF9-9A55-AFD9E7BAECE5}" destId="{A49D1AE1-380C-4A54-A8BD-06876133B7BB}" srcOrd="0" destOrd="0" presId="urn:microsoft.com/office/officeart/2005/8/layout/funnel1"/>
    <dgm:cxn modelId="{BA948741-B6FC-43F8-9744-2B7F28611278}" type="presParOf" srcId="{38A2A46B-5F1F-4A15-9CD5-2562B3FADB06}" destId="{5464E4D4-A411-409A-8634-BFE4A32730F7}" srcOrd="0" destOrd="0" presId="urn:microsoft.com/office/officeart/2005/8/layout/funnel1"/>
    <dgm:cxn modelId="{51DF58A8-4AE3-4E75-B60F-0B651A9CE9F6}" type="presParOf" srcId="{38A2A46B-5F1F-4A15-9CD5-2562B3FADB06}" destId="{96FC8D01-5E4C-42CF-A895-2C02824A0834}" srcOrd="1" destOrd="0" presId="urn:microsoft.com/office/officeart/2005/8/layout/funnel1"/>
    <dgm:cxn modelId="{7543E3AB-698C-447E-A9B7-DC066E53F78A}" type="presParOf" srcId="{38A2A46B-5F1F-4A15-9CD5-2562B3FADB06}" destId="{A49D1AE1-380C-4A54-A8BD-06876133B7BB}" srcOrd="2" destOrd="0" presId="urn:microsoft.com/office/officeart/2005/8/layout/funnel1"/>
    <dgm:cxn modelId="{7484A61F-FB0E-4DDD-BA5D-DDE75153A4B7}" type="presParOf" srcId="{38A2A46B-5F1F-4A15-9CD5-2562B3FADB06}" destId="{28F7C586-56EF-42B1-9F5B-E45AEFD2D96B}" srcOrd="3" destOrd="0" presId="urn:microsoft.com/office/officeart/2005/8/layout/funnel1"/>
    <dgm:cxn modelId="{6C56047C-5F76-4C13-A426-071D3C68204C}" type="presParOf" srcId="{38A2A46B-5F1F-4A15-9CD5-2562B3FADB06}" destId="{01D8F761-7AE1-4AC0-8581-AB501C855ED0}" srcOrd="4" destOrd="0" presId="urn:microsoft.com/office/officeart/2005/8/layout/funnel1"/>
    <dgm:cxn modelId="{8E7B6C51-7CEA-449C-8F57-703384F635F0}" type="presParOf" srcId="{38A2A46B-5F1F-4A15-9CD5-2562B3FADB06}" destId="{AFFF43AA-BDF7-4C8E-A127-253F1F4FED7F}" srcOrd="5" destOrd="0" presId="urn:microsoft.com/office/officeart/2005/8/layout/funnel1"/>
    <dgm:cxn modelId="{5F1F362E-36C4-42C4-B704-92E74663025E}" type="presParOf" srcId="{38A2A46B-5F1F-4A15-9CD5-2562B3FADB06}" destId="{93784CDF-F374-42B4-9F43-57C01E3AF46B}"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E06DE0-FA3C-4A02-80D5-574AB59A0A7B}" type="doc">
      <dgm:prSet loTypeId="urn:microsoft.com/office/officeart/2005/8/layout/default#1"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pt>
    <dgm:pt modelId="{32B62E6D-2788-44DE-97F6-572B6F30C8B7}">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000" b="1" dirty="0" smtClean="0"/>
            <a:t>Mission, Culture, Leadership, Organizational Design, Technology &amp; Community</a:t>
          </a:r>
          <a:endParaRPr lang="en-US" sz="2000" b="1" dirty="0"/>
        </a:p>
      </dgm:t>
    </dgm:pt>
    <dgm:pt modelId="{225F8E79-3AA0-445D-884B-43553BC5857B}" type="parTrans" cxnId="{3700D411-1123-458E-83C9-5686F25C3CDC}">
      <dgm:prSet/>
      <dgm:spPr/>
      <dgm:t>
        <a:bodyPr/>
        <a:lstStyle/>
        <a:p>
          <a:endParaRPr lang="en-US"/>
        </a:p>
      </dgm:t>
    </dgm:pt>
    <dgm:pt modelId="{DF77B616-9740-4FBB-8247-4294FA12FEED}" type="sibTrans" cxnId="{3700D411-1123-458E-83C9-5686F25C3CDC}">
      <dgm:prSet/>
      <dgm:spPr/>
      <dgm:t>
        <a:bodyPr/>
        <a:lstStyle/>
        <a:p>
          <a:endParaRPr lang="en-US"/>
        </a:p>
      </dgm:t>
    </dgm:pt>
    <dgm:pt modelId="{D51927E2-2562-47EA-9651-89910F5A109F}">
      <dgm:prSet phldrT="[Text]" custT="1"/>
      <dgm:spPr>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000" b="1" dirty="0" smtClean="0">
              <a:solidFill>
                <a:schemeClr val="tx2">
                  <a:lumMod val="50000"/>
                </a:schemeClr>
              </a:solidFill>
            </a:rPr>
            <a:t>Job design, Opportunity, Development, Compensation</a:t>
          </a:r>
          <a:endParaRPr lang="en-US" sz="2000" b="1" dirty="0">
            <a:solidFill>
              <a:schemeClr val="tx2">
                <a:lumMod val="50000"/>
              </a:schemeClr>
            </a:solidFill>
          </a:endParaRPr>
        </a:p>
      </dgm:t>
    </dgm:pt>
    <dgm:pt modelId="{848AD56B-541E-4B05-ACD9-4FB7E3775988}" type="parTrans" cxnId="{600F3B32-7A72-4DF4-A3CC-F23455C6FE6D}">
      <dgm:prSet/>
      <dgm:spPr/>
      <dgm:t>
        <a:bodyPr/>
        <a:lstStyle/>
        <a:p>
          <a:endParaRPr lang="en-US"/>
        </a:p>
      </dgm:t>
    </dgm:pt>
    <dgm:pt modelId="{718ED4E5-19A9-4D55-8290-56B99C9E1E05}" type="sibTrans" cxnId="{600F3B32-7A72-4DF4-A3CC-F23455C6FE6D}">
      <dgm:prSet/>
      <dgm:spPr/>
      <dgm:t>
        <a:bodyPr/>
        <a:lstStyle/>
        <a:p>
          <a:endParaRPr lang="en-US"/>
        </a:p>
      </dgm:t>
    </dgm:pt>
    <dgm:pt modelId="{F1BB6F3A-436D-4A05-9A27-53599E72783D}" type="pres">
      <dgm:prSet presAssocID="{D6E06DE0-FA3C-4A02-80D5-574AB59A0A7B}" presName="diagram" presStyleCnt="0">
        <dgm:presLayoutVars>
          <dgm:dir/>
          <dgm:resizeHandles val="exact"/>
        </dgm:presLayoutVars>
      </dgm:prSet>
      <dgm:spPr/>
    </dgm:pt>
    <dgm:pt modelId="{9357429D-0682-40AF-B1C0-AA04F5200A2D}" type="pres">
      <dgm:prSet presAssocID="{32B62E6D-2788-44DE-97F6-572B6F30C8B7}" presName="node" presStyleLbl="node1" presStyleIdx="0" presStyleCnt="2" custScaleY="47414" custLinFactNeighborX="-71" custLinFactNeighborY="47151">
        <dgm:presLayoutVars>
          <dgm:bulletEnabled val="1"/>
        </dgm:presLayoutVars>
      </dgm:prSet>
      <dgm:spPr/>
      <dgm:t>
        <a:bodyPr/>
        <a:lstStyle/>
        <a:p>
          <a:endParaRPr lang="en-US"/>
        </a:p>
      </dgm:t>
    </dgm:pt>
    <dgm:pt modelId="{EB515619-24AC-42AA-A57E-A001B2146826}" type="pres">
      <dgm:prSet presAssocID="{DF77B616-9740-4FBB-8247-4294FA12FEED}" presName="sibTrans"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23C68D6-4653-4412-8982-3D1FEB5FE1EC}" type="pres">
      <dgm:prSet presAssocID="{D51927E2-2562-47EA-9651-89910F5A109F}" presName="node" presStyleLbl="node1" presStyleIdx="1" presStyleCnt="2" custScaleY="52176" custLinFactX="-100000" custLinFactY="16850" custLinFactNeighborX="-120236" custLinFactNeighborY="100000">
        <dgm:presLayoutVars>
          <dgm:bulletEnabled val="1"/>
        </dgm:presLayoutVars>
      </dgm:prSet>
      <dgm:spPr/>
      <dgm:t>
        <a:bodyPr/>
        <a:lstStyle/>
        <a:p>
          <a:endParaRPr lang="en-US"/>
        </a:p>
      </dgm:t>
    </dgm:pt>
  </dgm:ptLst>
  <dgm:cxnLst>
    <dgm:cxn modelId="{23140A90-18A6-41F2-9A26-A8C182F91CD3}" type="presOf" srcId="{32B62E6D-2788-44DE-97F6-572B6F30C8B7}" destId="{9357429D-0682-40AF-B1C0-AA04F5200A2D}" srcOrd="0" destOrd="0" presId="urn:microsoft.com/office/officeart/2005/8/layout/default#1"/>
    <dgm:cxn modelId="{08A2F522-9243-41A2-8C60-499F456EC156}" type="presOf" srcId="{D51927E2-2562-47EA-9651-89910F5A109F}" destId="{D23C68D6-4653-4412-8982-3D1FEB5FE1EC}" srcOrd="0" destOrd="0" presId="urn:microsoft.com/office/officeart/2005/8/layout/default#1"/>
    <dgm:cxn modelId="{3700D411-1123-458E-83C9-5686F25C3CDC}" srcId="{D6E06DE0-FA3C-4A02-80D5-574AB59A0A7B}" destId="{32B62E6D-2788-44DE-97F6-572B6F30C8B7}" srcOrd="0" destOrd="0" parTransId="{225F8E79-3AA0-445D-884B-43553BC5857B}" sibTransId="{DF77B616-9740-4FBB-8247-4294FA12FEED}"/>
    <dgm:cxn modelId="{D4FE75A7-C386-4639-A25C-8E35D0EE4FAE}" type="presOf" srcId="{D6E06DE0-FA3C-4A02-80D5-574AB59A0A7B}" destId="{F1BB6F3A-436D-4A05-9A27-53599E72783D}" srcOrd="0" destOrd="0" presId="urn:microsoft.com/office/officeart/2005/8/layout/default#1"/>
    <dgm:cxn modelId="{600F3B32-7A72-4DF4-A3CC-F23455C6FE6D}" srcId="{D6E06DE0-FA3C-4A02-80D5-574AB59A0A7B}" destId="{D51927E2-2562-47EA-9651-89910F5A109F}" srcOrd="1" destOrd="0" parTransId="{848AD56B-541E-4B05-ACD9-4FB7E3775988}" sibTransId="{718ED4E5-19A9-4D55-8290-56B99C9E1E05}"/>
    <dgm:cxn modelId="{74B61F91-58A7-4135-B7A5-B04635750A8E}" type="presParOf" srcId="{F1BB6F3A-436D-4A05-9A27-53599E72783D}" destId="{9357429D-0682-40AF-B1C0-AA04F5200A2D}" srcOrd="0" destOrd="0" presId="urn:microsoft.com/office/officeart/2005/8/layout/default#1"/>
    <dgm:cxn modelId="{AD441F0F-82D2-41F0-8264-14D69D6D18AA}" type="presParOf" srcId="{F1BB6F3A-436D-4A05-9A27-53599E72783D}" destId="{EB515619-24AC-42AA-A57E-A001B2146826}" srcOrd="1" destOrd="0" presId="urn:microsoft.com/office/officeart/2005/8/layout/default#1"/>
    <dgm:cxn modelId="{8FED1CDD-5971-49F9-AFD4-D93C4041114F}" type="presParOf" srcId="{F1BB6F3A-436D-4A05-9A27-53599E72783D}" destId="{D23C68D6-4653-4412-8982-3D1FEB5FE1EC}"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4FE8D-2C26-430C-A9E6-A50EB94B066E}">
      <dsp:nvSpPr>
        <dsp:cNvPr id="0" name=""/>
        <dsp:cNvSpPr/>
      </dsp:nvSpPr>
      <dsp:spPr>
        <a:xfrm>
          <a:off x="0" y="99378"/>
          <a:ext cx="80772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Focus</a:t>
          </a:r>
          <a:endParaRPr lang="en-US" sz="2100" kern="1200" dirty="0"/>
        </a:p>
      </dsp:txBody>
      <dsp:txXfrm>
        <a:off x="24588" y="123966"/>
        <a:ext cx="8028024" cy="454509"/>
      </dsp:txXfrm>
    </dsp:sp>
    <dsp:sp modelId="{EDDD8659-C215-4FD9-B21A-E2A63077C06D}">
      <dsp:nvSpPr>
        <dsp:cNvPr id="0" name=""/>
        <dsp:cNvSpPr/>
      </dsp:nvSpPr>
      <dsp:spPr>
        <a:xfrm>
          <a:off x="0" y="603063"/>
          <a:ext cx="8077200"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Pivotal roles</a:t>
          </a:r>
          <a:endParaRPr lang="en-US" sz="1600" kern="1200" dirty="0"/>
        </a:p>
        <a:p>
          <a:pPr marL="171450" lvl="1" indent="-171450" algn="l" defTabSz="711200">
            <a:lnSpc>
              <a:spcPct val="90000"/>
            </a:lnSpc>
            <a:spcBef>
              <a:spcPct val="0"/>
            </a:spcBef>
            <a:spcAft>
              <a:spcPct val="20000"/>
            </a:spcAft>
            <a:buChar char="••"/>
          </a:pPr>
          <a:r>
            <a:rPr lang="en-US" sz="1600" kern="1200" dirty="0" smtClean="0"/>
            <a:t>Critical roles</a:t>
          </a:r>
          <a:endParaRPr lang="en-US" sz="1600" kern="1200" dirty="0"/>
        </a:p>
      </dsp:txBody>
      <dsp:txXfrm>
        <a:off x="0" y="603063"/>
        <a:ext cx="8077200" cy="554242"/>
      </dsp:txXfrm>
    </dsp:sp>
    <dsp:sp modelId="{DD8907D1-54D1-4E23-8D1F-B64D648C2A16}">
      <dsp:nvSpPr>
        <dsp:cNvPr id="0" name=""/>
        <dsp:cNvSpPr/>
      </dsp:nvSpPr>
      <dsp:spPr>
        <a:xfrm>
          <a:off x="0" y="1157306"/>
          <a:ext cx="80772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Holistic approaches</a:t>
          </a:r>
          <a:endParaRPr lang="en-US" sz="2100" kern="1200" dirty="0"/>
        </a:p>
      </dsp:txBody>
      <dsp:txXfrm>
        <a:off x="24588" y="1181894"/>
        <a:ext cx="8028024" cy="454509"/>
      </dsp:txXfrm>
    </dsp:sp>
    <dsp:sp modelId="{4ADA2BF0-6C2F-4359-B1C8-4E6D8D5B4098}">
      <dsp:nvSpPr>
        <dsp:cNvPr id="0" name=""/>
        <dsp:cNvSpPr/>
      </dsp:nvSpPr>
      <dsp:spPr>
        <a:xfrm>
          <a:off x="0" y="1660991"/>
          <a:ext cx="8077200" cy="82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Engagement begins before first touch</a:t>
          </a:r>
          <a:endParaRPr lang="en-US" sz="1600" kern="1200" dirty="0"/>
        </a:p>
        <a:p>
          <a:pPr marL="171450" lvl="1" indent="-171450" algn="l" defTabSz="711200">
            <a:lnSpc>
              <a:spcPct val="90000"/>
            </a:lnSpc>
            <a:spcBef>
              <a:spcPct val="0"/>
            </a:spcBef>
            <a:spcAft>
              <a:spcPct val="20000"/>
            </a:spcAft>
            <a:buChar char="••"/>
          </a:pPr>
          <a:r>
            <a:rPr lang="en-US" sz="1600" kern="1200" dirty="0" smtClean="0"/>
            <a:t>Talent-centered organizations</a:t>
          </a:r>
          <a:endParaRPr lang="en-US" sz="1600" kern="1200" dirty="0"/>
        </a:p>
        <a:p>
          <a:pPr marL="171450" lvl="1" indent="-171450" algn="l" defTabSz="711200">
            <a:lnSpc>
              <a:spcPct val="90000"/>
            </a:lnSpc>
            <a:spcBef>
              <a:spcPct val="0"/>
            </a:spcBef>
            <a:spcAft>
              <a:spcPct val="20000"/>
            </a:spcAft>
            <a:buChar char="••"/>
          </a:pPr>
          <a:r>
            <a:rPr lang="en-US" sz="1600" kern="1200" dirty="0" smtClean="0"/>
            <a:t>Employer brand, EVP &amp; Employer of Choice</a:t>
          </a:r>
          <a:endParaRPr lang="en-US" sz="1600" kern="1200" dirty="0"/>
        </a:p>
      </dsp:txBody>
      <dsp:txXfrm>
        <a:off x="0" y="1660991"/>
        <a:ext cx="8077200" cy="825930"/>
      </dsp:txXfrm>
    </dsp:sp>
    <dsp:sp modelId="{1174DE09-B7FD-4248-9C31-7BD8200F14B5}">
      <dsp:nvSpPr>
        <dsp:cNvPr id="0" name=""/>
        <dsp:cNvSpPr/>
      </dsp:nvSpPr>
      <dsp:spPr>
        <a:xfrm>
          <a:off x="0" y="2486921"/>
          <a:ext cx="80772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And, finally, engagement—it’s not an initiative</a:t>
          </a:r>
          <a:endParaRPr lang="en-US" sz="2100" kern="1200" dirty="0"/>
        </a:p>
      </dsp:txBody>
      <dsp:txXfrm>
        <a:off x="24588" y="2511509"/>
        <a:ext cx="8028024" cy="454509"/>
      </dsp:txXfrm>
    </dsp:sp>
    <dsp:sp modelId="{D1AADE37-BE6E-4A3C-9F24-35F7374052D7}">
      <dsp:nvSpPr>
        <dsp:cNvPr id="0" name=""/>
        <dsp:cNvSpPr/>
      </dsp:nvSpPr>
      <dsp:spPr>
        <a:xfrm>
          <a:off x="0" y="2990606"/>
          <a:ext cx="8077200" cy="82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Traditional levers still work</a:t>
          </a:r>
          <a:endParaRPr lang="en-US" sz="1600" kern="1200" dirty="0"/>
        </a:p>
        <a:p>
          <a:pPr marL="171450" lvl="1" indent="-171450" algn="l" defTabSz="711200">
            <a:lnSpc>
              <a:spcPct val="90000"/>
            </a:lnSpc>
            <a:spcBef>
              <a:spcPct val="0"/>
            </a:spcBef>
            <a:spcAft>
              <a:spcPct val="20000"/>
            </a:spcAft>
            <a:buChar char="••"/>
          </a:pPr>
          <a:r>
            <a:rPr lang="en-US" sz="1600" kern="1200" dirty="0" smtClean="0"/>
            <a:t>Pink, Ulrich et al</a:t>
          </a:r>
          <a:endParaRPr lang="en-US" sz="1600" kern="1200" dirty="0"/>
        </a:p>
        <a:p>
          <a:pPr marL="171450" lvl="1" indent="-171450" algn="l" defTabSz="711200">
            <a:lnSpc>
              <a:spcPct val="90000"/>
            </a:lnSpc>
            <a:spcBef>
              <a:spcPct val="0"/>
            </a:spcBef>
            <a:spcAft>
              <a:spcPct val="20000"/>
            </a:spcAft>
            <a:buChar char="••"/>
          </a:pPr>
          <a:r>
            <a:rPr lang="en-US" sz="1600" kern="1200" dirty="0" smtClean="0"/>
            <a:t>Predictive analytics</a:t>
          </a:r>
          <a:endParaRPr lang="en-US" sz="1600" kern="1200" dirty="0"/>
        </a:p>
      </dsp:txBody>
      <dsp:txXfrm>
        <a:off x="0" y="2990606"/>
        <a:ext cx="8077200" cy="825930"/>
      </dsp:txXfrm>
    </dsp:sp>
    <dsp:sp modelId="{06C1E210-4B73-4175-A85C-FDA80FE7344C}">
      <dsp:nvSpPr>
        <dsp:cNvPr id="0" name=""/>
        <dsp:cNvSpPr/>
      </dsp:nvSpPr>
      <dsp:spPr>
        <a:xfrm>
          <a:off x="0" y="3816536"/>
          <a:ext cx="80772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Q &amp; A … along the way</a:t>
          </a:r>
          <a:endParaRPr lang="en-US" sz="2100" kern="1200" dirty="0"/>
        </a:p>
      </dsp:txBody>
      <dsp:txXfrm>
        <a:off x="24588" y="3841124"/>
        <a:ext cx="8028024" cy="454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93203-7DCF-4D2F-83CD-207664EAC7E4}">
      <dsp:nvSpPr>
        <dsp:cNvPr id="0" name=""/>
        <dsp:cNvSpPr/>
      </dsp:nvSpPr>
      <dsp:spPr>
        <a:xfrm>
          <a:off x="1524000" y="0"/>
          <a:ext cx="4097337" cy="4097337"/>
        </a:xfrm>
        <a:prstGeom prst="diamond">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rot lat="0" lon="0" rev="0"/>
          </a:camera>
          <a:lightRig rig="glow" dir="t">
            <a:rot lat="0" lon="0" rev="4800000"/>
          </a:lightRig>
        </a:scene3d>
        <a:sp3d z="-190500" prstMaterial="matte">
          <a:bevelT w="127000" h="63500"/>
        </a:sp3d>
      </dsp:spPr>
      <dsp:style>
        <a:lnRef idx="0">
          <a:scrgbClr r="0" g="0" b="0"/>
        </a:lnRef>
        <a:fillRef idx="3">
          <a:scrgbClr r="0" g="0" b="0"/>
        </a:fillRef>
        <a:effectRef idx="0">
          <a:scrgbClr r="0" g="0" b="0"/>
        </a:effectRef>
        <a:fontRef idx="minor"/>
      </dsp:style>
    </dsp:sp>
    <dsp:sp modelId="{1CC9720D-6327-4ABB-B0B0-63C1B171A300}">
      <dsp:nvSpPr>
        <dsp:cNvPr id="0" name=""/>
        <dsp:cNvSpPr/>
      </dsp:nvSpPr>
      <dsp:spPr>
        <a:xfrm>
          <a:off x="1906897" y="389247"/>
          <a:ext cx="1597961" cy="159796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Tenants</a:t>
          </a:r>
          <a:endParaRPr lang="en-US" sz="1900" kern="1200" dirty="0">
            <a:solidFill>
              <a:schemeClr val="tx1"/>
            </a:solidFill>
          </a:endParaRPr>
        </a:p>
      </dsp:txBody>
      <dsp:txXfrm>
        <a:off x="1984903" y="467253"/>
        <a:ext cx="1441949" cy="1441949"/>
      </dsp:txXfrm>
    </dsp:sp>
    <dsp:sp modelId="{C5DD2D15-B20A-48AD-BA81-CF115AAE154B}">
      <dsp:nvSpPr>
        <dsp:cNvPr id="0" name=""/>
        <dsp:cNvSpPr/>
      </dsp:nvSpPr>
      <dsp:spPr>
        <a:xfrm>
          <a:off x="3627778" y="389247"/>
          <a:ext cx="1597961" cy="1597961"/>
        </a:xfrm>
        <a:prstGeom prst="roundRect">
          <a:avLst/>
        </a:prstGeom>
        <a:gradFill rotWithShape="0">
          <a:gsLst>
            <a:gs pos="0">
              <a:schemeClr val="accent2">
                <a:hueOff val="-800066"/>
                <a:satOff val="-16665"/>
                <a:lumOff val="-8301"/>
                <a:alphaOff val="0"/>
                <a:shade val="51000"/>
                <a:satMod val="130000"/>
              </a:schemeClr>
            </a:gs>
            <a:gs pos="80000">
              <a:schemeClr val="accent2">
                <a:hueOff val="-800066"/>
                <a:satOff val="-16665"/>
                <a:lumOff val="-8301"/>
                <a:alphaOff val="0"/>
                <a:shade val="93000"/>
                <a:satMod val="130000"/>
              </a:schemeClr>
            </a:gs>
            <a:gs pos="100000">
              <a:schemeClr val="accent2">
                <a:hueOff val="-800066"/>
                <a:satOff val="-16665"/>
                <a:lumOff val="-83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Champions</a:t>
          </a:r>
          <a:endParaRPr lang="en-US" sz="1900" kern="1200" dirty="0"/>
        </a:p>
      </dsp:txBody>
      <dsp:txXfrm>
        <a:off x="3705784" y="467253"/>
        <a:ext cx="1441949" cy="1441949"/>
      </dsp:txXfrm>
    </dsp:sp>
    <dsp:sp modelId="{F440B3F8-18B5-4169-A08B-062C350666C6}">
      <dsp:nvSpPr>
        <dsp:cNvPr id="0" name=""/>
        <dsp:cNvSpPr/>
      </dsp:nvSpPr>
      <dsp:spPr>
        <a:xfrm>
          <a:off x="1906897" y="2110128"/>
          <a:ext cx="1597961" cy="1597961"/>
        </a:xfrm>
        <a:prstGeom prst="roundRect">
          <a:avLst/>
        </a:prstGeom>
        <a:gradFill rotWithShape="0">
          <a:gsLst>
            <a:gs pos="0">
              <a:schemeClr val="accent2">
                <a:hueOff val="-1600132"/>
                <a:satOff val="-33329"/>
                <a:lumOff val="-16602"/>
                <a:alphaOff val="0"/>
                <a:shade val="51000"/>
                <a:satMod val="130000"/>
              </a:schemeClr>
            </a:gs>
            <a:gs pos="80000">
              <a:schemeClr val="accent2">
                <a:hueOff val="-1600132"/>
                <a:satOff val="-33329"/>
                <a:lumOff val="-16602"/>
                <a:alphaOff val="0"/>
                <a:shade val="93000"/>
                <a:satMod val="130000"/>
              </a:schemeClr>
            </a:gs>
            <a:gs pos="100000">
              <a:schemeClr val="accent2">
                <a:hueOff val="-1600132"/>
                <a:satOff val="-33329"/>
                <a:lumOff val="-166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Disengaged</a:t>
          </a:r>
          <a:endParaRPr lang="en-US" sz="1900" kern="1200" dirty="0"/>
        </a:p>
      </dsp:txBody>
      <dsp:txXfrm>
        <a:off x="1984903" y="2188134"/>
        <a:ext cx="1441949" cy="1441949"/>
      </dsp:txXfrm>
    </dsp:sp>
    <dsp:sp modelId="{3FF6D716-86FF-4516-9420-CC154035D09C}">
      <dsp:nvSpPr>
        <dsp:cNvPr id="0" name=""/>
        <dsp:cNvSpPr/>
      </dsp:nvSpPr>
      <dsp:spPr>
        <a:xfrm>
          <a:off x="3627778" y="2110128"/>
          <a:ext cx="1597961" cy="1597961"/>
        </a:xfrm>
        <a:prstGeom prst="roundRect">
          <a:avLst/>
        </a:prstGeom>
        <a:gradFill rotWithShape="0">
          <a:gsLst>
            <a:gs pos="0">
              <a:schemeClr val="accent2">
                <a:hueOff val="-2400198"/>
                <a:satOff val="-49994"/>
                <a:lumOff val="-24903"/>
                <a:alphaOff val="0"/>
                <a:shade val="51000"/>
                <a:satMod val="130000"/>
              </a:schemeClr>
            </a:gs>
            <a:gs pos="80000">
              <a:schemeClr val="accent2">
                <a:hueOff val="-2400198"/>
                <a:satOff val="-49994"/>
                <a:lumOff val="-24903"/>
                <a:alphaOff val="0"/>
                <a:shade val="93000"/>
                <a:satMod val="130000"/>
              </a:schemeClr>
            </a:gs>
            <a:gs pos="100000">
              <a:schemeClr val="accent2">
                <a:hueOff val="-2400198"/>
                <a:satOff val="-49994"/>
                <a:lumOff val="-249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Captives</a:t>
          </a:r>
          <a:endParaRPr lang="en-US" sz="1900" kern="1200" dirty="0"/>
        </a:p>
      </dsp:txBody>
      <dsp:txXfrm>
        <a:off x="3705784" y="2188134"/>
        <a:ext cx="1441949" cy="1441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D1438-34C7-4BE6-B942-912FDAD39B81}">
      <dsp:nvSpPr>
        <dsp:cNvPr id="0" name=""/>
        <dsp:cNvSpPr/>
      </dsp:nvSpPr>
      <dsp:spPr>
        <a:xfrm>
          <a:off x="622934" y="0"/>
          <a:ext cx="7059930" cy="4419600"/>
        </a:xfrm>
        <a:prstGeom prst="rightArrow">
          <a:avLst/>
        </a:prstGeom>
        <a:gradFill rotWithShape="0">
          <a:gsLst>
            <a:gs pos="0">
              <a:schemeClr val="accent1">
                <a:tint val="55000"/>
                <a:hueOff val="0"/>
                <a:satOff val="0"/>
                <a:lumOff val="0"/>
                <a:alphaOff val="0"/>
                <a:shade val="51000"/>
                <a:satMod val="130000"/>
              </a:schemeClr>
            </a:gs>
            <a:gs pos="80000">
              <a:schemeClr val="accent1">
                <a:tint val="55000"/>
                <a:hueOff val="0"/>
                <a:satOff val="0"/>
                <a:lumOff val="0"/>
                <a:alphaOff val="0"/>
                <a:shade val="93000"/>
                <a:satMod val="130000"/>
              </a:schemeClr>
            </a:gs>
            <a:gs pos="100000">
              <a:schemeClr val="accent1">
                <a:tint val="55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706FBA9-AC0F-4CC7-A7EE-9EBF67196821}">
      <dsp:nvSpPr>
        <dsp:cNvPr id="0" name=""/>
        <dsp:cNvSpPr/>
      </dsp:nvSpPr>
      <dsp:spPr>
        <a:xfrm>
          <a:off x="4055" y="1325880"/>
          <a:ext cx="905202" cy="176784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Attract</a:t>
          </a:r>
          <a:endParaRPr lang="en-US" sz="1200" b="1" kern="1200" dirty="0"/>
        </a:p>
      </dsp:txBody>
      <dsp:txXfrm>
        <a:off x="48243" y="1370068"/>
        <a:ext cx="816826" cy="1679464"/>
      </dsp:txXfrm>
    </dsp:sp>
    <dsp:sp modelId="{113E60B7-491C-4141-A611-96280713CBF8}">
      <dsp:nvSpPr>
        <dsp:cNvPr id="0" name=""/>
        <dsp:cNvSpPr/>
      </dsp:nvSpPr>
      <dsp:spPr>
        <a:xfrm>
          <a:off x="1060125" y="1325880"/>
          <a:ext cx="905202" cy="1767840"/>
        </a:xfrm>
        <a:prstGeom prst="roundRect">
          <a:avLst/>
        </a:prstGeom>
        <a:gradFill rotWithShape="0">
          <a:gsLst>
            <a:gs pos="0">
              <a:schemeClr val="accent1">
                <a:shade val="50000"/>
                <a:hueOff val="-212997"/>
                <a:satOff val="-9732"/>
                <a:lumOff val="12459"/>
                <a:alphaOff val="0"/>
                <a:shade val="51000"/>
                <a:satMod val="130000"/>
              </a:schemeClr>
            </a:gs>
            <a:gs pos="80000">
              <a:schemeClr val="accent1">
                <a:shade val="50000"/>
                <a:hueOff val="-212997"/>
                <a:satOff val="-9732"/>
                <a:lumOff val="12459"/>
                <a:alphaOff val="0"/>
                <a:shade val="93000"/>
                <a:satMod val="130000"/>
              </a:schemeClr>
            </a:gs>
            <a:gs pos="100000">
              <a:schemeClr val="accent1">
                <a:shade val="50000"/>
                <a:hueOff val="-212997"/>
                <a:satOff val="-9732"/>
                <a:lumOff val="124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Recruit</a:t>
          </a:r>
          <a:endParaRPr lang="en-US" sz="1200" b="1" kern="1200" dirty="0"/>
        </a:p>
      </dsp:txBody>
      <dsp:txXfrm>
        <a:off x="1104313" y="1370068"/>
        <a:ext cx="816826" cy="1679464"/>
      </dsp:txXfrm>
    </dsp:sp>
    <dsp:sp modelId="{A8EC3948-0E4D-423D-967D-3E11F3CBB00F}">
      <dsp:nvSpPr>
        <dsp:cNvPr id="0" name=""/>
        <dsp:cNvSpPr/>
      </dsp:nvSpPr>
      <dsp:spPr>
        <a:xfrm>
          <a:off x="2116194" y="1325880"/>
          <a:ext cx="905202" cy="1767840"/>
        </a:xfrm>
        <a:prstGeom prst="roundRect">
          <a:avLst/>
        </a:prstGeom>
        <a:gradFill rotWithShape="0">
          <a:gsLst>
            <a:gs pos="0">
              <a:schemeClr val="accent1">
                <a:shade val="50000"/>
                <a:hueOff val="-425994"/>
                <a:satOff val="-19464"/>
                <a:lumOff val="24918"/>
                <a:alphaOff val="0"/>
                <a:shade val="51000"/>
                <a:satMod val="130000"/>
              </a:schemeClr>
            </a:gs>
            <a:gs pos="80000">
              <a:schemeClr val="accent1">
                <a:shade val="50000"/>
                <a:hueOff val="-425994"/>
                <a:satOff val="-19464"/>
                <a:lumOff val="24918"/>
                <a:alphaOff val="0"/>
                <a:shade val="93000"/>
                <a:satMod val="130000"/>
              </a:schemeClr>
            </a:gs>
            <a:gs pos="100000">
              <a:schemeClr val="accent1">
                <a:shade val="50000"/>
                <a:hueOff val="-425994"/>
                <a:satOff val="-19464"/>
                <a:lumOff val="2491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Screen</a:t>
          </a:r>
          <a:endParaRPr lang="en-US" sz="1200" b="1" kern="1200" dirty="0"/>
        </a:p>
      </dsp:txBody>
      <dsp:txXfrm>
        <a:off x="2160382" y="1370068"/>
        <a:ext cx="816826" cy="1679464"/>
      </dsp:txXfrm>
    </dsp:sp>
    <dsp:sp modelId="{3B9F2B34-6FD5-4026-9777-3F389136BBA7}">
      <dsp:nvSpPr>
        <dsp:cNvPr id="0" name=""/>
        <dsp:cNvSpPr/>
      </dsp:nvSpPr>
      <dsp:spPr>
        <a:xfrm>
          <a:off x="3172264" y="1325880"/>
          <a:ext cx="905202" cy="1767840"/>
        </a:xfrm>
        <a:prstGeom prst="roundRect">
          <a:avLst/>
        </a:prstGeom>
        <a:gradFill rotWithShape="0">
          <a:gsLst>
            <a:gs pos="0">
              <a:schemeClr val="accent1">
                <a:shade val="50000"/>
                <a:hueOff val="-638991"/>
                <a:satOff val="-29195"/>
                <a:lumOff val="37376"/>
                <a:alphaOff val="0"/>
                <a:shade val="51000"/>
                <a:satMod val="130000"/>
              </a:schemeClr>
            </a:gs>
            <a:gs pos="80000">
              <a:schemeClr val="accent1">
                <a:shade val="50000"/>
                <a:hueOff val="-638991"/>
                <a:satOff val="-29195"/>
                <a:lumOff val="37376"/>
                <a:alphaOff val="0"/>
                <a:shade val="93000"/>
                <a:satMod val="130000"/>
              </a:schemeClr>
            </a:gs>
            <a:gs pos="100000">
              <a:schemeClr val="accent1">
                <a:shade val="50000"/>
                <a:hueOff val="-638991"/>
                <a:satOff val="-29195"/>
                <a:lumOff val="373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Select</a:t>
          </a:r>
          <a:endParaRPr lang="en-US" sz="1200" b="1" kern="1200" dirty="0"/>
        </a:p>
      </dsp:txBody>
      <dsp:txXfrm>
        <a:off x="3216452" y="1370068"/>
        <a:ext cx="816826" cy="1679464"/>
      </dsp:txXfrm>
    </dsp:sp>
    <dsp:sp modelId="{AAF118FB-F74D-42AF-B490-29D2E076F102}">
      <dsp:nvSpPr>
        <dsp:cNvPr id="0" name=""/>
        <dsp:cNvSpPr/>
      </dsp:nvSpPr>
      <dsp:spPr>
        <a:xfrm>
          <a:off x="4228333" y="1325880"/>
          <a:ext cx="905202" cy="1767840"/>
        </a:xfrm>
        <a:prstGeom prst="roundRect">
          <a:avLst/>
        </a:prstGeom>
        <a:gradFill rotWithShape="0">
          <a:gsLst>
            <a:gs pos="0">
              <a:schemeClr val="accent1">
                <a:shade val="50000"/>
                <a:hueOff val="-851988"/>
                <a:satOff val="-38927"/>
                <a:lumOff val="49835"/>
                <a:alphaOff val="0"/>
                <a:shade val="51000"/>
                <a:satMod val="130000"/>
              </a:schemeClr>
            </a:gs>
            <a:gs pos="80000">
              <a:schemeClr val="accent1">
                <a:shade val="50000"/>
                <a:hueOff val="-851988"/>
                <a:satOff val="-38927"/>
                <a:lumOff val="49835"/>
                <a:alphaOff val="0"/>
                <a:shade val="93000"/>
                <a:satMod val="130000"/>
              </a:schemeClr>
            </a:gs>
            <a:gs pos="100000">
              <a:schemeClr val="accent1">
                <a:shade val="50000"/>
                <a:hueOff val="-851988"/>
                <a:satOff val="-38927"/>
                <a:lumOff val="4983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Deploy</a:t>
          </a:r>
          <a:endParaRPr lang="en-US" sz="1200" b="1" kern="1200" dirty="0"/>
        </a:p>
      </dsp:txBody>
      <dsp:txXfrm>
        <a:off x="4272521" y="1370068"/>
        <a:ext cx="816826" cy="1679464"/>
      </dsp:txXfrm>
    </dsp:sp>
    <dsp:sp modelId="{1FBBFE18-9361-41D7-9E73-0F7973955EEB}">
      <dsp:nvSpPr>
        <dsp:cNvPr id="0" name=""/>
        <dsp:cNvSpPr/>
      </dsp:nvSpPr>
      <dsp:spPr>
        <a:xfrm>
          <a:off x="5284403" y="1325880"/>
          <a:ext cx="905202" cy="1767840"/>
        </a:xfrm>
        <a:prstGeom prst="roundRect">
          <a:avLst/>
        </a:prstGeom>
        <a:gradFill rotWithShape="0">
          <a:gsLst>
            <a:gs pos="0">
              <a:schemeClr val="accent1">
                <a:shade val="50000"/>
                <a:hueOff val="-638991"/>
                <a:satOff val="-29195"/>
                <a:lumOff val="37376"/>
                <a:alphaOff val="0"/>
                <a:shade val="51000"/>
                <a:satMod val="130000"/>
              </a:schemeClr>
            </a:gs>
            <a:gs pos="80000">
              <a:schemeClr val="accent1">
                <a:shade val="50000"/>
                <a:hueOff val="-638991"/>
                <a:satOff val="-29195"/>
                <a:lumOff val="37376"/>
                <a:alphaOff val="0"/>
                <a:shade val="93000"/>
                <a:satMod val="130000"/>
              </a:schemeClr>
            </a:gs>
            <a:gs pos="100000">
              <a:schemeClr val="accent1">
                <a:shade val="50000"/>
                <a:hueOff val="-638991"/>
                <a:satOff val="-29195"/>
                <a:lumOff val="373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Develop</a:t>
          </a:r>
          <a:endParaRPr lang="en-US" sz="1200" b="1" kern="1200" dirty="0"/>
        </a:p>
      </dsp:txBody>
      <dsp:txXfrm>
        <a:off x="5328591" y="1370068"/>
        <a:ext cx="816826" cy="1679464"/>
      </dsp:txXfrm>
    </dsp:sp>
    <dsp:sp modelId="{C225E770-CB8F-4729-8DC4-0EE4E9319029}">
      <dsp:nvSpPr>
        <dsp:cNvPr id="0" name=""/>
        <dsp:cNvSpPr/>
      </dsp:nvSpPr>
      <dsp:spPr>
        <a:xfrm>
          <a:off x="6340472" y="1325880"/>
          <a:ext cx="905202" cy="1767840"/>
        </a:xfrm>
        <a:prstGeom prst="roundRect">
          <a:avLst/>
        </a:prstGeom>
        <a:gradFill rotWithShape="0">
          <a:gsLst>
            <a:gs pos="0">
              <a:schemeClr val="accent1">
                <a:shade val="50000"/>
                <a:hueOff val="-425994"/>
                <a:satOff val="-19464"/>
                <a:lumOff val="24918"/>
                <a:alphaOff val="0"/>
                <a:shade val="51000"/>
                <a:satMod val="130000"/>
              </a:schemeClr>
            </a:gs>
            <a:gs pos="80000">
              <a:schemeClr val="accent1">
                <a:shade val="50000"/>
                <a:hueOff val="-425994"/>
                <a:satOff val="-19464"/>
                <a:lumOff val="24918"/>
                <a:alphaOff val="0"/>
                <a:shade val="93000"/>
                <a:satMod val="130000"/>
              </a:schemeClr>
            </a:gs>
            <a:gs pos="100000">
              <a:schemeClr val="accent1">
                <a:shade val="50000"/>
                <a:hueOff val="-425994"/>
                <a:satOff val="-19464"/>
                <a:lumOff val="2491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Retain</a:t>
          </a:r>
          <a:endParaRPr lang="en-US" sz="1200" b="1" kern="1200" dirty="0"/>
        </a:p>
      </dsp:txBody>
      <dsp:txXfrm>
        <a:off x="6384660" y="1370068"/>
        <a:ext cx="816826" cy="1679464"/>
      </dsp:txXfrm>
    </dsp:sp>
    <dsp:sp modelId="{A8A2FFCA-5C39-40CC-9595-FCB0B96015D7}">
      <dsp:nvSpPr>
        <dsp:cNvPr id="0" name=""/>
        <dsp:cNvSpPr/>
      </dsp:nvSpPr>
      <dsp:spPr>
        <a:xfrm>
          <a:off x="7396542" y="1325880"/>
          <a:ext cx="905202" cy="1767840"/>
        </a:xfrm>
        <a:prstGeom prst="roundRect">
          <a:avLst/>
        </a:prstGeom>
        <a:gradFill rotWithShape="0">
          <a:gsLst>
            <a:gs pos="0">
              <a:schemeClr val="accent1">
                <a:shade val="50000"/>
                <a:hueOff val="-212997"/>
                <a:satOff val="-9732"/>
                <a:lumOff val="12459"/>
                <a:alphaOff val="0"/>
                <a:shade val="51000"/>
                <a:satMod val="130000"/>
              </a:schemeClr>
            </a:gs>
            <a:gs pos="80000">
              <a:schemeClr val="accent1">
                <a:shade val="50000"/>
                <a:hueOff val="-212997"/>
                <a:satOff val="-9732"/>
                <a:lumOff val="12459"/>
                <a:alphaOff val="0"/>
                <a:shade val="93000"/>
                <a:satMod val="130000"/>
              </a:schemeClr>
            </a:gs>
            <a:gs pos="100000">
              <a:schemeClr val="accent1">
                <a:shade val="50000"/>
                <a:hueOff val="-212997"/>
                <a:satOff val="-9732"/>
                <a:lumOff val="124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Separate</a:t>
          </a:r>
          <a:endParaRPr lang="en-US" sz="1200" b="1" kern="1200" dirty="0"/>
        </a:p>
      </dsp:txBody>
      <dsp:txXfrm>
        <a:off x="7440730" y="1370068"/>
        <a:ext cx="816826" cy="1679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4E4D4-A411-409A-8634-BFE4A32730F7}">
      <dsp:nvSpPr>
        <dsp:cNvPr id="0" name=""/>
        <dsp:cNvSpPr/>
      </dsp:nvSpPr>
      <dsp:spPr>
        <a:xfrm>
          <a:off x="794069" y="365926"/>
          <a:ext cx="2901838" cy="1007770"/>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FC8D01-5E4C-42CF-A895-2C02824A0834}">
      <dsp:nvSpPr>
        <dsp:cNvPr id="0" name=""/>
        <dsp:cNvSpPr/>
      </dsp:nvSpPr>
      <dsp:spPr>
        <a:xfrm>
          <a:off x="1968301" y="2833614"/>
          <a:ext cx="562371" cy="359918"/>
        </a:xfrm>
        <a:prstGeom prst="downArrow">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A49D1AE1-380C-4A54-A8BD-06876133B7BB}">
      <dsp:nvSpPr>
        <dsp:cNvPr id="0" name=""/>
        <dsp:cNvSpPr/>
      </dsp:nvSpPr>
      <dsp:spPr>
        <a:xfrm>
          <a:off x="899794" y="3121548"/>
          <a:ext cx="2699385" cy="674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2">
                  <a:lumMod val="50000"/>
                </a:schemeClr>
              </a:solidFill>
            </a:rPr>
            <a:t>Intentional Employer Brand</a:t>
          </a:r>
          <a:endParaRPr lang="en-US" sz="1800" b="1" kern="1200" dirty="0">
            <a:solidFill>
              <a:schemeClr val="tx2">
                <a:lumMod val="50000"/>
              </a:schemeClr>
            </a:solidFill>
          </a:endParaRPr>
        </a:p>
      </dsp:txBody>
      <dsp:txXfrm>
        <a:off x="899794" y="3121548"/>
        <a:ext cx="2699385" cy="674846"/>
      </dsp:txXfrm>
    </dsp:sp>
    <dsp:sp modelId="{28F7C586-56EF-42B1-9F5B-E45AEFD2D96B}">
      <dsp:nvSpPr>
        <dsp:cNvPr id="0" name=""/>
        <dsp:cNvSpPr/>
      </dsp:nvSpPr>
      <dsp:spPr>
        <a:xfrm>
          <a:off x="1849078" y="1451529"/>
          <a:ext cx="1012269" cy="101226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10160" rIns="0" bIns="10160" numCol="1" spcCol="1270" anchor="ctr" anchorCtr="0">
          <a:noAutofit/>
        </a:bodyPr>
        <a:lstStyle/>
        <a:p>
          <a:pPr lvl="0" algn="ctr" defTabSz="355600">
            <a:lnSpc>
              <a:spcPct val="90000"/>
            </a:lnSpc>
            <a:spcBef>
              <a:spcPct val="0"/>
            </a:spcBef>
            <a:spcAft>
              <a:spcPct val="35000"/>
            </a:spcAft>
          </a:pPr>
          <a:r>
            <a:rPr lang="en-US" sz="800" b="1" kern="1200" dirty="0" smtClean="0"/>
            <a:t>Market demographics</a:t>
          </a:r>
          <a:endParaRPr lang="en-US" sz="800" b="1" kern="1200" dirty="0"/>
        </a:p>
      </dsp:txBody>
      <dsp:txXfrm>
        <a:off x="1997321" y="1599772"/>
        <a:ext cx="715783" cy="715783"/>
      </dsp:txXfrm>
    </dsp:sp>
    <dsp:sp modelId="{01D8F761-7AE1-4AC0-8581-AB501C855ED0}">
      <dsp:nvSpPr>
        <dsp:cNvPr id="0" name=""/>
        <dsp:cNvSpPr/>
      </dsp:nvSpPr>
      <dsp:spPr>
        <a:xfrm>
          <a:off x="1124743" y="692102"/>
          <a:ext cx="1012269" cy="1012269"/>
        </a:xfrm>
        <a:prstGeom prst="ellipse">
          <a:avLst/>
        </a:prstGeom>
        <a:gradFill rotWithShape="0">
          <a:gsLst>
            <a:gs pos="0">
              <a:schemeClr val="accent2">
                <a:hueOff val="-1200099"/>
                <a:satOff val="-24997"/>
                <a:lumOff val="-12451"/>
                <a:alphaOff val="0"/>
                <a:shade val="51000"/>
                <a:satMod val="130000"/>
              </a:schemeClr>
            </a:gs>
            <a:gs pos="80000">
              <a:schemeClr val="accent2">
                <a:hueOff val="-1200099"/>
                <a:satOff val="-24997"/>
                <a:lumOff val="-12451"/>
                <a:alphaOff val="0"/>
                <a:shade val="93000"/>
                <a:satMod val="130000"/>
              </a:schemeClr>
            </a:gs>
            <a:gs pos="100000">
              <a:schemeClr val="accent2">
                <a:hueOff val="-1200099"/>
                <a:satOff val="-24997"/>
                <a:lumOff val="-12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Targeted capabilities</a:t>
          </a:r>
          <a:endParaRPr lang="en-US" sz="800" b="1" kern="1200" dirty="0"/>
        </a:p>
      </dsp:txBody>
      <dsp:txXfrm>
        <a:off x="1272986" y="840345"/>
        <a:ext cx="715783" cy="715783"/>
      </dsp:txXfrm>
    </dsp:sp>
    <dsp:sp modelId="{AFFF43AA-BDF7-4C8E-A127-253F1F4FED7F}">
      <dsp:nvSpPr>
        <dsp:cNvPr id="0" name=""/>
        <dsp:cNvSpPr/>
      </dsp:nvSpPr>
      <dsp:spPr>
        <a:xfrm>
          <a:off x="2159508" y="447358"/>
          <a:ext cx="1012269" cy="1012269"/>
        </a:xfrm>
        <a:prstGeom prst="ellipse">
          <a:avLst/>
        </a:prstGeom>
        <a:gradFill rotWithShape="0">
          <a:gsLst>
            <a:gs pos="0">
              <a:schemeClr val="accent2">
                <a:hueOff val="-2400198"/>
                <a:satOff val="-49994"/>
                <a:lumOff val="-24903"/>
                <a:alphaOff val="0"/>
                <a:shade val="51000"/>
                <a:satMod val="130000"/>
              </a:schemeClr>
            </a:gs>
            <a:gs pos="80000">
              <a:schemeClr val="accent2">
                <a:hueOff val="-2400198"/>
                <a:satOff val="-49994"/>
                <a:lumOff val="-24903"/>
                <a:alphaOff val="0"/>
                <a:shade val="93000"/>
                <a:satMod val="130000"/>
              </a:schemeClr>
            </a:gs>
            <a:gs pos="100000">
              <a:schemeClr val="accent2">
                <a:hueOff val="-2400198"/>
                <a:satOff val="-49994"/>
                <a:lumOff val="-249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Employee point-of-view</a:t>
          </a:r>
          <a:endParaRPr lang="en-US" sz="800" b="1" kern="1200" dirty="0"/>
        </a:p>
      </dsp:txBody>
      <dsp:txXfrm>
        <a:off x="2307751" y="595601"/>
        <a:ext cx="715783" cy="715783"/>
      </dsp:txXfrm>
    </dsp:sp>
    <dsp:sp modelId="{93784CDF-F374-42B4-9F43-57C01E3AF46B}">
      <dsp:nvSpPr>
        <dsp:cNvPr id="0" name=""/>
        <dsp:cNvSpPr/>
      </dsp:nvSpPr>
      <dsp:spPr>
        <a:xfrm>
          <a:off x="660705" y="228599"/>
          <a:ext cx="3149282" cy="2519426"/>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7429D-0682-40AF-B1C0-AA04F5200A2D}">
      <dsp:nvSpPr>
        <dsp:cNvPr id="0" name=""/>
        <dsp:cNvSpPr/>
      </dsp:nvSpPr>
      <dsp:spPr>
        <a:xfrm>
          <a:off x="0" y="2157345"/>
          <a:ext cx="4267199" cy="1213949"/>
        </a:xfrm>
        <a:prstGeom prst="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Mission, Culture, Leadership, Organizational Design, Technology &amp; Community</a:t>
          </a:r>
          <a:endParaRPr lang="en-US" sz="2000" b="1" kern="1200" dirty="0"/>
        </a:p>
      </dsp:txBody>
      <dsp:txXfrm>
        <a:off x="0" y="2157345"/>
        <a:ext cx="4267199" cy="1213949"/>
      </dsp:txXfrm>
    </dsp:sp>
    <dsp:sp modelId="{D23C68D6-4653-4412-8982-3D1FEB5FE1EC}">
      <dsp:nvSpPr>
        <dsp:cNvPr id="0" name=""/>
        <dsp:cNvSpPr/>
      </dsp:nvSpPr>
      <dsp:spPr>
        <a:xfrm>
          <a:off x="0" y="3540927"/>
          <a:ext cx="4267199" cy="1335872"/>
        </a:xfrm>
        <a:prstGeom prst="rect">
          <a:avLst/>
        </a:prstGeom>
        <a:solidFill>
          <a:schemeClr val="accent2"/>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2">
                  <a:lumMod val="50000"/>
                </a:schemeClr>
              </a:solidFill>
            </a:rPr>
            <a:t>Job design, Opportunity, Development, Compensation</a:t>
          </a:r>
          <a:endParaRPr lang="en-US" sz="2000" b="1" kern="1200" dirty="0">
            <a:solidFill>
              <a:schemeClr val="tx2">
                <a:lumMod val="50000"/>
              </a:schemeClr>
            </a:solidFill>
          </a:endParaRPr>
        </a:p>
      </dsp:txBody>
      <dsp:txXfrm>
        <a:off x="0" y="3540927"/>
        <a:ext cx="4267199" cy="13358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FB8DA3-BCA9-4B7D-B50D-14F47506B614}" type="datetimeFigureOut">
              <a:rPr lang="en-GB" smtClean="0"/>
              <a:pPr/>
              <a:t>9/22/11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294557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0000"/>
              </a:lnSpc>
              <a:spcBef>
                <a:spcPts val="0"/>
              </a:spcBef>
              <a:spcAft>
                <a:spcPts val="600"/>
              </a:spcAft>
            </a:pPr>
            <a:r>
              <a:rPr lang="en-US" sz="1000" dirty="0" smtClean="0">
                <a:solidFill>
                  <a:srgbClr val="000000"/>
                </a:solidFill>
                <a:latin typeface="Georgia" pitchFamily="18" charset="0"/>
              </a:rPr>
              <a:t>Companies should design a talent acquisition process that is a magnet for the skills/roles that are proprietary and strategic to the success of the organization.  In fact all of the aspects/elements of the organization should reflect the characteristics of the talent they are trying to attract, i.e. if creative people are critical to the organization, what will attract candidates with those characteristics/qualities?  The tentacles reach into the rest of the organization.</a:t>
            </a:r>
            <a:endParaRPr lang="en-US" sz="1000" dirty="0" smtClean="0">
              <a:solidFill>
                <a:srgbClr val="000000"/>
              </a:solidFill>
              <a:latin typeface="Georgia" pitchFamily="18" charset="0"/>
              <a:ea typeface="Arial"/>
              <a:cs typeface="Times New Roman"/>
            </a:endParaRPr>
          </a:p>
          <a:p>
            <a:pPr marR="0" lvl="0">
              <a:lnSpc>
                <a:spcPct val="100000"/>
              </a:lnSpc>
              <a:spcBef>
                <a:spcPts val="0"/>
              </a:spcBef>
              <a:spcAft>
                <a:spcPts val="600"/>
              </a:spcAft>
              <a:tabLst>
                <a:tab pos="457200" algn="l"/>
              </a:tabLst>
            </a:pPr>
            <a:r>
              <a:rPr lang="en-US" sz="1000" dirty="0" smtClean="0">
                <a:solidFill>
                  <a:srgbClr val="000000"/>
                </a:solidFill>
                <a:latin typeface="Georgia" pitchFamily="18" charset="0"/>
              </a:rPr>
              <a:t>What does the TA process look like for those organizations that keep their proprietary roles coming back every day?</a:t>
            </a:r>
          </a:p>
          <a:p>
            <a:pPr marR="0" lvl="0">
              <a:lnSpc>
                <a:spcPct val="100000"/>
              </a:lnSpc>
              <a:spcBef>
                <a:spcPts val="0"/>
              </a:spcBef>
              <a:spcAft>
                <a:spcPts val="600"/>
              </a:spcAft>
              <a:tabLst>
                <a:tab pos="457200" algn="l"/>
              </a:tabLst>
            </a:pPr>
            <a:endParaRPr lang="en-US" sz="1000" dirty="0" smtClean="0">
              <a:solidFill>
                <a:srgbClr val="000000"/>
              </a:solidFill>
              <a:latin typeface="Georgia" pitchFamily="18" charset="0"/>
              <a:cs typeface="Times New Roman"/>
            </a:endParaRPr>
          </a:p>
          <a:p>
            <a:pPr marR="0" lvl="0">
              <a:lnSpc>
                <a:spcPct val="100000"/>
              </a:lnSpc>
              <a:spcBef>
                <a:spcPts val="0"/>
              </a:spcBef>
              <a:spcAft>
                <a:spcPts val="600"/>
              </a:spcAft>
              <a:tabLst>
                <a:tab pos="457200" algn="l"/>
              </a:tabLst>
            </a:pPr>
            <a:r>
              <a:rPr lang="en-US" sz="1000" dirty="0" smtClean="0">
                <a:solidFill>
                  <a:srgbClr val="000000"/>
                </a:solidFill>
                <a:latin typeface="Georgia" pitchFamily="18" charset="0"/>
                <a:cs typeface="Times New Roman"/>
              </a:rPr>
              <a:t>How do you build your</a:t>
            </a:r>
            <a:r>
              <a:rPr lang="en-US" sz="1000" baseline="0" dirty="0" smtClean="0">
                <a:solidFill>
                  <a:srgbClr val="000000"/>
                </a:solidFill>
                <a:latin typeface="Georgia" pitchFamily="18" charset="0"/>
                <a:cs typeface="Times New Roman"/>
              </a:rPr>
              <a:t> technology, process, brand, and culture around your core talent?</a:t>
            </a:r>
          </a:p>
          <a:p>
            <a:pPr marL="182880" marR="0" lvl="0" indent="-182880">
              <a:lnSpc>
                <a:spcPct val="100000"/>
              </a:lnSpc>
              <a:spcBef>
                <a:spcPts val="0"/>
              </a:spcBef>
              <a:spcAft>
                <a:spcPts val="600"/>
              </a:spcAft>
              <a:buFont typeface="Arial" pitchFamily="34" charset="0"/>
              <a:buChar char="•"/>
              <a:tabLst>
                <a:tab pos="457200" algn="l"/>
              </a:tabLst>
            </a:pPr>
            <a:r>
              <a:rPr lang="en-US" sz="1000" dirty="0" smtClean="0">
                <a:latin typeface="Georgia" pitchFamily="18" charset="0"/>
                <a:cs typeface="Times New Roman"/>
              </a:rPr>
              <a:t>How</a:t>
            </a:r>
            <a:r>
              <a:rPr lang="en-US" sz="1000" baseline="0" dirty="0" smtClean="0">
                <a:latin typeface="Georgia" pitchFamily="18" charset="0"/>
                <a:cs typeface="Times New Roman"/>
              </a:rPr>
              <a:t> are you using Social Media to attract and cultivate talent before you even know about them?  How are you making your organization unattractive to talent that would not be a good fit in your organization?</a:t>
            </a:r>
          </a:p>
          <a:p>
            <a:pPr marL="640080" marR="0" lvl="1" indent="-182880">
              <a:lnSpc>
                <a:spcPct val="100000"/>
              </a:lnSpc>
              <a:spcBef>
                <a:spcPts val="0"/>
              </a:spcBef>
              <a:spcAft>
                <a:spcPts val="600"/>
              </a:spcAft>
              <a:buFont typeface="Arial" pitchFamily="34" charset="0"/>
              <a:buChar char="•"/>
              <a:tabLst>
                <a:tab pos="457200" algn="l"/>
              </a:tabLst>
            </a:pPr>
            <a:r>
              <a:rPr lang="en-US" sz="1000" b="1" dirty="0" smtClean="0">
                <a:latin typeface="Georgia" pitchFamily="18" charset="0"/>
                <a:cs typeface="Times New Roman"/>
              </a:rPr>
              <a:t>Google Example – billboard; </a:t>
            </a:r>
            <a:r>
              <a:rPr lang="en-US" sz="1000" b="0" dirty="0" smtClean="0">
                <a:latin typeface="Georgia" pitchFamily="18" charset="0"/>
                <a:cs typeface="Times New Roman"/>
              </a:rPr>
              <a:t>are</a:t>
            </a:r>
            <a:r>
              <a:rPr lang="en-US" sz="1000" b="0" baseline="0" dirty="0" smtClean="0">
                <a:latin typeface="Georgia" pitchFamily="18" charset="0"/>
                <a:cs typeface="Times New Roman"/>
              </a:rPr>
              <a:t> you really what we are looking for?  What kind of person sees a algorithm on a billboard and works it out to see what the answer is?  Then continues into a further equation to continue working it out?  The kind of person Google is looking for!</a:t>
            </a:r>
          </a:p>
          <a:p>
            <a:pPr marL="182880" marR="0" lvl="0" indent="-182880">
              <a:lnSpc>
                <a:spcPct val="100000"/>
              </a:lnSpc>
              <a:spcBef>
                <a:spcPts val="0"/>
              </a:spcBef>
              <a:spcAft>
                <a:spcPts val="600"/>
              </a:spcAft>
              <a:buFont typeface="Arial" pitchFamily="34" charset="0"/>
              <a:buChar char="•"/>
              <a:tabLst>
                <a:tab pos="457200" algn="l"/>
              </a:tabLst>
            </a:pPr>
            <a:r>
              <a:rPr lang="en-US" sz="1000" b="0" baseline="0" dirty="0" smtClean="0">
                <a:latin typeface="Georgia" pitchFamily="18" charset="0"/>
                <a:cs typeface="Times New Roman"/>
              </a:rPr>
              <a:t>How is brand and culture working to attract the talent your organization needs?  </a:t>
            </a:r>
          </a:p>
          <a:p>
            <a:pPr marL="640080" marR="0" lvl="1" indent="-182880">
              <a:lnSpc>
                <a:spcPct val="100000"/>
              </a:lnSpc>
              <a:spcBef>
                <a:spcPts val="0"/>
              </a:spcBef>
              <a:spcAft>
                <a:spcPts val="600"/>
              </a:spcAft>
              <a:buFont typeface="Arial" pitchFamily="34" charset="0"/>
              <a:buChar char="•"/>
              <a:tabLst>
                <a:tab pos="457200" algn="l"/>
              </a:tabLst>
            </a:pPr>
            <a:r>
              <a:rPr lang="en-US" sz="1000" b="1" baseline="0" dirty="0" smtClean="0">
                <a:latin typeface="Georgia" pitchFamily="18" charset="0"/>
                <a:cs typeface="Times New Roman"/>
              </a:rPr>
              <a:t>Zappos – </a:t>
            </a:r>
            <a:r>
              <a:rPr lang="en-US" sz="1000" b="0" baseline="0" dirty="0" smtClean="0">
                <a:latin typeface="Georgia" pitchFamily="18" charset="0"/>
                <a:cs typeface="Times New Roman"/>
              </a:rPr>
              <a:t>It is all about culture.  The screening and selection (including self selection) continue in the first few weeks of employment.  At the end of the first week, employees are asked if they want to continue, willing to pay a $2/$3K bonus to walk away right now.  Confirms the commitment to the organization, self selection this is where they want to be and understanding of the culture/expectations</a:t>
            </a:r>
            <a:endParaRPr lang="en-US" sz="1000" b="1" baseline="0" dirty="0" smtClean="0">
              <a:latin typeface="Georgia" pitchFamily="18" charset="0"/>
              <a:cs typeface="Times New Roman"/>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That’s my story and I’m sticking to it!</a:t>
            </a:r>
          </a:p>
          <a:p>
            <a:endParaRPr lang="en-US" dirty="0" smtClean="0"/>
          </a:p>
          <a:p>
            <a:r>
              <a:rPr lang="en-US" dirty="0" smtClean="0"/>
              <a:t>The 80% makes the 20% work—coordinating the 20%</a:t>
            </a:r>
          </a:p>
          <a:p>
            <a:endParaRPr lang="en-US" dirty="0" smtClean="0"/>
          </a:p>
          <a:p>
            <a:r>
              <a:rPr lang="en-US" dirty="0" smtClean="0"/>
              <a:t>If we’re really motivated</a:t>
            </a:r>
            <a:r>
              <a:rPr lang="en-US" baseline="0" dirty="0" smtClean="0"/>
              <a:t> by autonomy and mastery in addition to purpose, how do we build that into the day-to-day</a:t>
            </a:r>
          </a:p>
          <a:p>
            <a:endParaRPr lang="en-US" baseline="0" dirty="0" smtClean="0"/>
          </a:p>
          <a:p>
            <a:r>
              <a:rPr lang="en-US" dirty="0" smtClean="0"/>
              <a:t>It’s one thing to say you invest in, believe</a:t>
            </a:r>
            <a:r>
              <a:rPr lang="en-US" baseline="0" dirty="0" smtClean="0"/>
              <a:t> in, and are fueled by your people—it’s another to live it.</a:t>
            </a:r>
          </a:p>
          <a:p>
            <a:endParaRPr lang="en-US" baseline="0" dirty="0" smtClean="0"/>
          </a:p>
          <a:p>
            <a:r>
              <a:rPr lang="en-US" baseline="0" dirty="0" smtClean="0"/>
              <a:t>Leading this kind of organization is not what we teach in the military or in most B-schools—not yet.</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dirty="0" smtClean="0"/>
              <a:t>Leaders Performance</a:t>
            </a:r>
          </a:p>
          <a:p>
            <a:r>
              <a:rPr lang="en-US" sz="1200" dirty="0" smtClean="0"/>
              <a:t>Establish employee retention as a performance measure for all managers; mandate that managers identify key, productive employees; help managers learn strategies for keeping employees engaged; manage by coaching rather than dictating)</a:t>
            </a:r>
          </a:p>
          <a:p>
            <a:endParaRPr lang="en-US" sz="1200" dirty="0" smtClean="0"/>
          </a:p>
          <a:p>
            <a:pPr lvl="0"/>
            <a:r>
              <a:rPr lang="en-US" sz="1200" kern="1200" dirty="0" smtClean="0">
                <a:solidFill>
                  <a:schemeClr val="tx1"/>
                </a:solidFill>
                <a:latin typeface="+mn-lt"/>
                <a:ea typeface="+mn-ea"/>
                <a:cs typeface="+mn-cs"/>
              </a:rPr>
              <a:t>Gather Metrics</a:t>
            </a:r>
          </a:p>
          <a:p>
            <a:pPr lvl="0"/>
            <a:r>
              <a:rPr lang="en-US" sz="1200" kern="1200" dirty="0" smtClean="0">
                <a:solidFill>
                  <a:schemeClr val="tx1"/>
                </a:solidFill>
                <a:latin typeface="+mn-lt"/>
                <a:ea typeface="+mn-ea"/>
                <a:cs typeface="+mn-cs"/>
              </a:rPr>
              <a:t>Solicit job satisfaction input from employees.</a:t>
            </a:r>
          </a:p>
          <a:p>
            <a:pPr lvl="0"/>
            <a:r>
              <a:rPr lang="en-US" sz="1200" kern="1200" dirty="0" smtClean="0">
                <a:solidFill>
                  <a:schemeClr val="tx1"/>
                </a:solidFill>
                <a:latin typeface="+mn-lt"/>
                <a:ea typeface="+mn-ea"/>
                <a:cs typeface="+mn-cs"/>
              </a:rPr>
              <a:t>Identify turnover patterns department-by-department.</a:t>
            </a:r>
          </a:p>
          <a:p>
            <a:pPr lvl="0"/>
            <a:r>
              <a:rPr lang="en-US" sz="1200" kern="1200" dirty="0" smtClean="0">
                <a:solidFill>
                  <a:schemeClr val="tx1"/>
                </a:solidFill>
                <a:latin typeface="+mn-lt"/>
                <a:ea typeface="+mn-ea"/>
                <a:cs typeface="+mn-cs"/>
              </a:rPr>
              <a:t>Verify whether turnover rates are different between hiring sources.</a:t>
            </a:r>
          </a:p>
          <a:p>
            <a:pPr lvl="0"/>
            <a:r>
              <a:rPr lang="en-US" sz="1200" kern="1200" dirty="0" smtClean="0">
                <a:solidFill>
                  <a:schemeClr val="tx1"/>
                </a:solidFill>
                <a:latin typeface="+mn-lt"/>
                <a:ea typeface="+mn-ea"/>
                <a:cs typeface="+mn-cs"/>
              </a:rPr>
              <a:t>Track turnover by specific employee positions and categories.</a:t>
            </a:r>
          </a:p>
          <a:p>
            <a:pPr lvl="0"/>
            <a:r>
              <a:rPr lang="en-US" sz="1200" kern="1200" dirty="0" smtClean="0">
                <a:solidFill>
                  <a:schemeClr val="tx1"/>
                </a:solidFill>
                <a:latin typeface="+mn-lt"/>
                <a:ea typeface="+mn-ea"/>
                <a:cs typeface="+mn-cs"/>
              </a:rPr>
              <a:t>Evaluate turnover according to demographic factors.</a:t>
            </a:r>
          </a:p>
          <a:p>
            <a:pPr lvl="0"/>
            <a:r>
              <a:rPr lang="en-US" sz="1200" kern="1200" dirty="0" smtClean="0">
                <a:solidFill>
                  <a:schemeClr val="tx1"/>
                </a:solidFill>
                <a:latin typeface="+mn-lt"/>
                <a:ea typeface="+mn-ea"/>
                <a:cs typeface="+mn-cs"/>
              </a:rPr>
              <a:t>Identify employees at risk of leaving and how to keep them.</a:t>
            </a:r>
          </a:p>
          <a:p>
            <a:pPr lvl="0"/>
            <a:r>
              <a:rPr lang="en-US" sz="1200" kern="1200" dirty="0" smtClean="0">
                <a:solidFill>
                  <a:schemeClr val="tx1"/>
                </a:solidFill>
                <a:latin typeface="+mn-lt"/>
                <a:ea typeface="+mn-ea"/>
                <a:cs typeface="+mn-cs"/>
              </a:rPr>
              <a:t>Focus on pivotal employee engagement.</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Hiring Practices</a:t>
            </a:r>
          </a:p>
          <a:p>
            <a:pPr lvl="0"/>
            <a:r>
              <a:rPr lang="en-US" sz="1200" kern="1200" dirty="0" smtClean="0">
                <a:solidFill>
                  <a:schemeClr val="tx1"/>
                </a:solidFill>
                <a:latin typeface="+mn-lt"/>
                <a:ea typeface="+mn-ea"/>
                <a:cs typeface="+mn-cs"/>
              </a:rPr>
              <a:t>Incorporate peer interviews into the hiring process.</a:t>
            </a:r>
          </a:p>
          <a:p>
            <a:pPr lvl="0"/>
            <a:r>
              <a:rPr lang="en-US" sz="1200" kern="1200" dirty="0" smtClean="0">
                <a:solidFill>
                  <a:schemeClr val="tx1"/>
                </a:solidFill>
                <a:latin typeface="+mn-lt"/>
                <a:ea typeface="+mn-ea"/>
                <a:cs typeface="+mn-cs"/>
              </a:rPr>
              <a:t>Explore alternative pools of candidates to find talented employees.</a:t>
            </a:r>
          </a:p>
          <a:p>
            <a:pPr lvl="0"/>
            <a:r>
              <a:rPr lang="en-US" sz="1200" kern="1200" dirty="0" smtClean="0">
                <a:solidFill>
                  <a:schemeClr val="tx1"/>
                </a:solidFill>
                <a:latin typeface="+mn-lt"/>
                <a:ea typeface="+mn-ea"/>
                <a:cs typeface="+mn-cs"/>
              </a:rPr>
              <a:t>Select employees with an ability to work in the company’s unique environment.</a:t>
            </a:r>
          </a:p>
          <a:p>
            <a:pPr lvl="0"/>
            <a:r>
              <a:rPr lang="en-US" sz="1200" kern="1200" dirty="0" smtClean="0">
                <a:solidFill>
                  <a:schemeClr val="tx1"/>
                </a:solidFill>
                <a:latin typeface="+mn-lt"/>
                <a:ea typeface="+mn-ea"/>
                <a:cs typeface="+mn-cs"/>
              </a:rPr>
              <a:t>Screen potential new hires before offering them interviews.</a:t>
            </a:r>
          </a:p>
          <a:p>
            <a:pPr lvl="0"/>
            <a:r>
              <a:rPr lang="en-US" sz="1200" kern="1200" dirty="0" smtClean="0">
                <a:solidFill>
                  <a:schemeClr val="tx1"/>
                </a:solidFill>
                <a:latin typeface="+mn-lt"/>
                <a:ea typeface="+mn-ea"/>
                <a:cs typeface="+mn-cs"/>
              </a:rPr>
              <a:t>Check multiple and varied references of job candidates.</a:t>
            </a:r>
          </a:p>
          <a:p>
            <a:pPr lvl="0"/>
            <a:r>
              <a:rPr lang="en-US" sz="1200" kern="1200" dirty="0" smtClean="0">
                <a:solidFill>
                  <a:schemeClr val="tx1"/>
                </a:solidFill>
                <a:latin typeface="+mn-lt"/>
                <a:ea typeface="+mn-ea"/>
                <a:cs typeface="+mn-cs"/>
              </a:rPr>
              <a:t>Use staffing-assessment tools to facilitate hiring decisions.</a:t>
            </a:r>
          </a:p>
          <a:p>
            <a:endParaRPr lang="en-US" dirty="0" smtClean="0"/>
          </a:p>
          <a:p>
            <a:r>
              <a:rPr lang="en-US" dirty="0" smtClean="0"/>
              <a:t>Demonstrate Employees</a:t>
            </a:r>
            <a:r>
              <a:rPr lang="en-US" baseline="0" dirty="0" smtClean="0"/>
              <a:t> Value</a:t>
            </a:r>
          </a:p>
          <a:p>
            <a:pPr lvl="0"/>
            <a:r>
              <a:rPr lang="en-US" sz="1200" kern="1200" dirty="0" smtClean="0">
                <a:solidFill>
                  <a:schemeClr val="tx1"/>
                </a:solidFill>
                <a:latin typeface="+mn-lt"/>
                <a:ea typeface="+mn-ea"/>
                <a:cs typeface="+mn-cs"/>
              </a:rPr>
              <a:t>Show employee appreciation during the course of normal work.</a:t>
            </a:r>
          </a:p>
          <a:p>
            <a:pPr lvl="0"/>
            <a:r>
              <a:rPr lang="en-US" sz="1200" kern="1200" dirty="0" smtClean="0">
                <a:solidFill>
                  <a:schemeClr val="tx1"/>
                </a:solidFill>
                <a:latin typeface="+mn-lt"/>
                <a:ea typeface="+mn-ea"/>
                <a:cs typeface="+mn-cs"/>
              </a:rPr>
              <a:t>Establish employee praise and recognition as a standard operating procedure.</a:t>
            </a:r>
          </a:p>
          <a:p>
            <a:pPr lvl="0"/>
            <a:r>
              <a:rPr lang="en-US" sz="1200" kern="1200" dirty="0" smtClean="0">
                <a:solidFill>
                  <a:schemeClr val="tx1"/>
                </a:solidFill>
                <a:latin typeface="+mn-lt"/>
                <a:ea typeface="+mn-ea"/>
                <a:cs typeface="+mn-cs"/>
              </a:rPr>
              <a:t>Reward employees with empowerment.</a:t>
            </a:r>
          </a:p>
          <a:p>
            <a:pPr lvl="0"/>
            <a:r>
              <a:rPr lang="en-US" sz="1200" kern="1200" dirty="0" smtClean="0">
                <a:solidFill>
                  <a:schemeClr val="tx1"/>
                </a:solidFill>
                <a:latin typeface="+mn-lt"/>
                <a:ea typeface="+mn-ea"/>
                <a:cs typeface="+mn-cs"/>
              </a:rPr>
              <a:t>Challenge employees with work assignments that build and strengthen skills</a:t>
            </a:r>
          </a:p>
          <a:p>
            <a:pPr lvl="0"/>
            <a:r>
              <a:rPr lang="en-US" sz="1200" kern="1200" dirty="0" smtClean="0">
                <a:solidFill>
                  <a:schemeClr val="tx1"/>
                </a:solidFill>
                <a:latin typeface="+mn-lt"/>
                <a:ea typeface="+mn-ea"/>
                <a:cs typeface="+mn-cs"/>
              </a:rPr>
              <a:t>Allocate training resources for every employee.</a:t>
            </a:r>
          </a:p>
          <a:p>
            <a:pPr lvl="0"/>
            <a:r>
              <a:rPr lang="en-US" sz="1200" kern="1200" dirty="0" smtClean="0">
                <a:solidFill>
                  <a:schemeClr val="tx1"/>
                </a:solidFill>
                <a:latin typeface="+mn-lt"/>
                <a:ea typeface="+mn-ea"/>
                <a:cs typeface="+mn-cs"/>
              </a:rPr>
              <a:t>Establish a career track for every job position. </a:t>
            </a:r>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6"/>
          <p:cNvGrpSpPr/>
          <p:nvPr/>
        </p:nvGrpSpPr>
        <p:grpSpPr>
          <a:xfrm>
            <a:off x="984728" y="0"/>
            <a:ext cx="8159272" cy="6635214"/>
            <a:chOff x="984728" y="0"/>
            <a:chExt cx="8159272" cy="6635214"/>
          </a:xfrm>
        </p:grpSpPr>
        <p:sp>
          <p:nvSpPr>
            <p:cNvPr id="25" name="Rectangle 158"/>
            <p:cNvSpPr>
              <a:spLocks noChangeArrowheads="1"/>
            </p:cNvSpPr>
            <p:nvPr userDrawn="1"/>
          </p:nvSpPr>
          <p:spPr bwMode="gray">
            <a:xfrm>
              <a:off x="1752600" y="685800"/>
              <a:ext cx="56388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6" name="Rectangle 159"/>
            <p:cNvSpPr>
              <a:spLocks noChangeArrowheads="1"/>
            </p:cNvSpPr>
            <p:nvPr userDrawn="1"/>
          </p:nvSpPr>
          <p:spPr bwMode="gray">
            <a:xfrm>
              <a:off x="8077200" y="2895600"/>
              <a:ext cx="619125" cy="3276600"/>
            </a:xfrm>
            <a:prstGeom prst="rect">
              <a:avLst/>
            </a:prstGeom>
            <a:solidFill>
              <a:srgbClr val="E88C14"/>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7" name="Rectangle 153"/>
            <p:cNvSpPr>
              <a:spLocks noChangeArrowheads="1"/>
            </p:cNvSpPr>
            <p:nvPr/>
          </p:nvSpPr>
          <p:spPr bwMode="gray">
            <a:xfrm>
              <a:off x="8686800" y="2895600"/>
              <a:ext cx="457200" cy="32766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156"/>
            <p:cNvSpPr>
              <a:spLocks noChangeArrowheads="1"/>
            </p:cNvSpPr>
            <p:nvPr userDrawn="1"/>
          </p:nvSpPr>
          <p:spPr bwMode="gray">
            <a:xfrm>
              <a:off x="1752600" y="0"/>
              <a:ext cx="5638800" cy="6858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0" name="Rectangle 160"/>
            <p:cNvSpPr>
              <a:spLocks noChangeArrowheads="1"/>
            </p:cNvSpPr>
            <p:nvPr userDrawn="1"/>
          </p:nvSpPr>
          <p:spPr bwMode="gray">
            <a:xfrm>
              <a:off x="7391400" y="2895600"/>
              <a:ext cx="685800" cy="3276600"/>
            </a:xfrm>
            <a:prstGeom prst="rect">
              <a:avLst/>
            </a:prstGeom>
            <a:solidFill>
              <a:srgbClr val="D1390D"/>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31" name="Rectangle 30"/>
            <p:cNvSpPr/>
            <p:nvPr userDrawn="1"/>
          </p:nvSpPr>
          <p:spPr bwMode="gray">
            <a:xfrm>
              <a:off x="1752600" y="2895600"/>
              <a:ext cx="5638800" cy="3276599"/>
            </a:xfrm>
            <a:prstGeom prst="rect">
              <a:avLst/>
            </a:prstGeom>
            <a:solidFill>
              <a:srgbClr val="C22303"/>
            </a:solidFill>
            <a:ln w="0">
              <a:noFill/>
              <a:prstDash val="solid"/>
              <a:round/>
              <a:headEnd/>
              <a:tailEnd/>
            </a:ln>
          </p:spPr>
          <p:txBody>
            <a:bodyPr vert="horz" wrap="square" lIns="0" tIns="0" rIns="0" bIns="0" numCol="1" anchor="t" anchorCtr="0" compatLnSpc="1">
              <a:prstTxWarp prst="textNoShape">
                <a:avLst/>
              </a:prstTxWarp>
            </a:bodyPr>
            <a:lstStyle/>
            <a:p>
              <a:pPr marL="0" algn="l" defTabSz="914400" rtl="0" eaLnBrk="1" latinLnBrk="0" hangingPunct="1"/>
              <a:endParaRPr lang="en-GB" sz="1800" kern="1200" noProof="0" dirty="0">
                <a:solidFill>
                  <a:schemeClr val="tx1"/>
                </a:solidFill>
                <a:latin typeface="+mn-lt"/>
                <a:ea typeface="+mn-ea"/>
                <a:cs typeface="+mn-cs"/>
              </a:endParaRPr>
            </a:p>
          </p:txBody>
        </p:sp>
        <p:sp>
          <p:nvSpPr>
            <p:cNvPr id="32" name="Rectangle 155"/>
            <p:cNvSpPr>
              <a:spLocks noChangeArrowheads="1"/>
            </p:cNvSpPr>
            <p:nvPr userDrawn="1"/>
          </p:nvSpPr>
          <p:spPr bwMode="gray">
            <a:xfrm>
              <a:off x="7391402" y="685800"/>
              <a:ext cx="685798" cy="2209800"/>
            </a:xfrm>
            <a:prstGeom prst="rect">
              <a:avLst/>
            </a:prstGeom>
            <a:solidFill>
              <a:srgbClr val="E669A2"/>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grpSp>
          <p:nvGrpSpPr>
            <p:cNvPr id="3" name="Group 24"/>
            <p:cNvGrpSpPr/>
            <p:nvPr userDrawn="1"/>
          </p:nvGrpSpPr>
          <p:grpSpPr>
            <a:xfrm>
              <a:off x="984728" y="6172200"/>
              <a:ext cx="914400" cy="463014"/>
              <a:chOff x="984728" y="6172200"/>
              <a:chExt cx="914400" cy="463014"/>
            </a:xfrm>
          </p:grpSpPr>
          <p:sp>
            <p:nvSpPr>
              <p:cNvPr id="19" name="Rectangle 37"/>
              <p:cNvSpPr>
                <a:spLocks noChangeArrowheads="1"/>
              </p:cNvSpPr>
              <p:nvPr userDrawn="1"/>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3"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dirty="0"/>
          </a:p>
        </p:txBody>
      </p:sp>
      <p:sp>
        <p:nvSpPr>
          <p:cNvPr id="29" name="TextBox 28"/>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4" name="TextBox 33"/>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dirty="0"/>
          </a:p>
        </p:txBody>
      </p:sp>
      <p:sp>
        <p:nvSpPr>
          <p:cNvPr id="38" name="TextBox 37"/>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dirty="0"/>
          </a:p>
        </p:txBody>
      </p:sp>
      <p:sp>
        <p:nvSpPr>
          <p:cNvPr id="32" name="TextBox 31"/>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grpSp>
        <p:nvGrpSpPr>
          <p:cNvPr id="2" name="Group 73"/>
          <p:cNvGrpSpPr/>
          <p:nvPr/>
        </p:nvGrpSpPr>
        <p:grpSpPr>
          <a:xfrm>
            <a:off x="1752600" y="5791200"/>
            <a:ext cx="445770" cy="381000"/>
            <a:chOff x="1905000" y="5715000"/>
            <a:chExt cx="445770" cy="381000"/>
          </a:xfrm>
        </p:grpSpPr>
        <p:sp>
          <p:nvSpPr>
            <p:cNvPr id="2073"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74"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75"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76"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77"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78"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79"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80"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81"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82"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83"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84"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2"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3"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4"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5"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6"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8"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9"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40"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41"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42"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3" name="Group 42"/>
          <p:cNvGrpSpPr/>
          <p:nvPr/>
        </p:nvGrpSpPr>
        <p:grpSpPr>
          <a:xfrm>
            <a:off x="984728" y="6172200"/>
            <a:ext cx="914400" cy="463014"/>
            <a:chOff x="984728" y="6172200"/>
            <a:chExt cx="914400" cy="463014"/>
          </a:xfrm>
        </p:grpSpPr>
        <p:sp>
          <p:nvSpPr>
            <p:cNvPr id="44" name="Rectangle 37"/>
            <p:cNvSpPr>
              <a:spLocks noChangeArrowheads="1"/>
            </p:cNvSpPr>
            <p:nvPr userDrawn="1"/>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47"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19"/>
          <p:cNvGrpSpPr/>
          <p:nvPr/>
        </p:nvGrpSpPr>
        <p:grpSpPr>
          <a:xfrm>
            <a:off x="984728" y="0"/>
            <a:ext cx="8159272" cy="6635214"/>
            <a:chOff x="984728" y="0"/>
            <a:chExt cx="8159272" cy="6635214"/>
          </a:xfrm>
        </p:grpSpPr>
        <p:sp>
          <p:nvSpPr>
            <p:cNvPr id="21" name="Rectangle 158"/>
            <p:cNvSpPr>
              <a:spLocks noChangeArrowheads="1"/>
            </p:cNvSpPr>
            <p:nvPr userDrawn="1"/>
          </p:nvSpPr>
          <p:spPr bwMode="gray">
            <a:xfrm>
              <a:off x="1752600" y="685800"/>
              <a:ext cx="56388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2" name="Rectangle 159"/>
            <p:cNvSpPr>
              <a:spLocks noChangeArrowheads="1"/>
            </p:cNvSpPr>
            <p:nvPr userDrawn="1"/>
          </p:nvSpPr>
          <p:spPr bwMode="gray">
            <a:xfrm>
              <a:off x="8077200" y="2895600"/>
              <a:ext cx="619125" cy="3276600"/>
            </a:xfrm>
            <a:prstGeom prst="rect">
              <a:avLst/>
            </a:prstGeom>
            <a:solidFill>
              <a:srgbClr val="E88C14"/>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3" name="Rectangle 153"/>
            <p:cNvSpPr>
              <a:spLocks noChangeArrowheads="1"/>
            </p:cNvSpPr>
            <p:nvPr/>
          </p:nvSpPr>
          <p:spPr bwMode="gray">
            <a:xfrm>
              <a:off x="8686800" y="2895600"/>
              <a:ext cx="457200" cy="32766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2" name="Rectangle 156"/>
            <p:cNvSpPr>
              <a:spLocks noChangeArrowheads="1"/>
            </p:cNvSpPr>
            <p:nvPr userDrawn="1"/>
          </p:nvSpPr>
          <p:spPr bwMode="gray">
            <a:xfrm>
              <a:off x="1752600" y="0"/>
              <a:ext cx="5638800" cy="6858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5" name="Rectangle 160"/>
            <p:cNvSpPr>
              <a:spLocks noChangeArrowheads="1"/>
            </p:cNvSpPr>
            <p:nvPr userDrawn="1"/>
          </p:nvSpPr>
          <p:spPr bwMode="gray">
            <a:xfrm>
              <a:off x="7391400" y="2895600"/>
              <a:ext cx="685800" cy="3276600"/>
            </a:xfrm>
            <a:prstGeom prst="rect">
              <a:avLst/>
            </a:prstGeom>
            <a:solidFill>
              <a:srgbClr val="D1390D"/>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36" name="Rectangle 35"/>
            <p:cNvSpPr/>
            <p:nvPr userDrawn="1"/>
          </p:nvSpPr>
          <p:spPr bwMode="gray">
            <a:xfrm>
              <a:off x="1752600" y="2895600"/>
              <a:ext cx="5638800" cy="3276599"/>
            </a:xfrm>
            <a:prstGeom prst="rect">
              <a:avLst/>
            </a:prstGeom>
            <a:solidFill>
              <a:srgbClr val="C22303"/>
            </a:solidFill>
            <a:ln w="0">
              <a:noFill/>
              <a:prstDash val="solid"/>
              <a:round/>
              <a:headEnd/>
              <a:tailEnd/>
            </a:ln>
          </p:spPr>
          <p:txBody>
            <a:bodyPr vert="horz" wrap="square" lIns="0" tIns="0" rIns="0" bIns="0" numCol="1" anchor="t" anchorCtr="0" compatLnSpc="1">
              <a:prstTxWarp prst="textNoShape">
                <a:avLst/>
              </a:prstTxWarp>
            </a:bodyPr>
            <a:lstStyle/>
            <a:p>
              <a:pPr marL="0" algn="l" defTabSz="914400" rtl="0" eaLnBrk="1" latinLnBrk="0" hangingPunct="1"/>
              <a:endParaRPr lang="en-GB" sz="1800" kern="1200" noProof="0" dirty="0">
                <a:solidFill>
                  <a:schemeClr val="tx1"/>
                </a:solidFill>
                <a:latin typeface="+mn-lt"/>
                <a:ea typeface="+mn-ea"/>
                <a:cs typeface="+mn-cs"/>
              </a:endParaRPr>
            </a:p>
          </p:txBody>
        </p:sp>
        <p:sp>
          <p:nvSpPr>
            <p:cNvPr id="37" name="Rectangle 155"/>
            <p:cNvSpPr>
              <a:spLocks noChangeArrowheads="1"/>
            </p:cNvSpPr>
            <p:nvPr userDrawn="1"/>
          </p:nvSpPr>
          <p:spPr bwMode="gray">
            <a:xfrm>
              <a:off x="7391402" y="685800"/>
              <a:ext cx="685798" cy="2209800"/>
            </a:xfrm>
            <a:prstGeom prst="rect">
              <a:avLst/>
            </a:prstGeom>
            <a:solidFill>
              <a:srgbClr val="E669A2"/>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41"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dirty="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50" name="Freeform 7"/>
          <p:cNvSpPr>
            <a:spLocks noEditPoints="1"/>
          </p:cNvSpPr>
          <p:nvPr/>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4" name="Rectangle 37"/>
          <p:cNvSpPr>
            <a:spLocks noChangeArrowheads="1"/>
          </p:cNvSpPr>
          <p:nvPr/>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5"/>
          <p:cNvGrpSpPr/>
          <p:nvPr/>
        </p:nvGrpSpPr>
        <p:grpSpPr>
          <a:xfrm>
            <a:off x="984728" y="0"/>
            <a:ext cx="8159272" cy="6635214"/>
            <a:chOff x="984728" y="0"/>
            <a:chExt cx="8159272" cy="6635214"/>
          </a:xfrm>
        </p:grpSpPr>
        <p:sp>
          <p:nvSpPr>
            <p:cNvPr id="27" name="Rectangle 158"/>
            <p:cNvSpPr>
              <a:spLocks noChangeArrowheads="1"/>
            </p:cNvSpPr>
            <p:nvPr userDrawn="1"/>
          </p:nvSpPr>
          <p:spPr bwMode="gray">
            <a:xfrm>
              <a:off x="1752600" y="685800"/>
              <a:ext cx="56388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8" name="Rectangle 159"/>
            <p:cNvSpPr>
              <a:spLocks noChangeArrowheads="1"/>
            </p:cNvSpPr>
            <p:nvPr userDrawn="1"/>
          </p:nvSpPr>
          <p:spPr bwMode="gray">
            <a:xfrm>
              <a:off x="8077200" y="2895600"/>
              <a:ext cx="619125" cy="3276600"/>
            </a:xfrm>
            <a:prstGeom prst="rect">
              <a:avLst/>
            </a:prstGeom>
            <a:solidFill>
              <a:srgbClr val="E88C14"/>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9" name="Rectangle 153"/>
            <p:cNvSpPr>
              <a:spLocks noChangeArrowheads="1"/>
            </p:cNvSpPr>
            <p:nvPr/>
          </p:nvSpPr>
          <p:spPr bwMode="gray">
            <a:xfrm>
              <a:off x="8686800" y="2895600"/>
              <a:ext cx="457200" cy="32766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0" name="Rectangle 156"/>
            <p:cNvSpPr>
              <a:spLocks noChangeArrowheads="1"/>
            </p:cNvSpPr>
            <p:nvPr userDrawn="1"/>
          </p:nvSpPr>
          <p:spPr bwMode="gray">
            <a:xfrm>
              <a:off x="1752600" y="0"/>
              <a:ext cx="5638800" cy="6858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31" name="Rectangle 160"/>
            <p:cNvSpPr>
              <a:spLocks noChangeArrowheads="1"/>
            </p:cNvSpPr>
            <p:nvPr userDrawn="1"/>
          </p:nvSpPr>
          <p:spPr bwMode="gray">
            <a:xfrm>
              <a:off x="7391400" y="2895600"/>
              <a:ext cx="685800" cy="3276600"/>
            </a:xfrm>
            <a:prstGeom prst="rect">
              <a:avLst/>
            </a:prstGeom>
            <a:solidFill>
              <a:srgbClr val="D1390D"/>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32" name="Rectangle 31"/>
            <p:cNvSpPr/>
            <p:nvPr userDrawn="1"/>
          </p:nvSpPr>
          <p:spPr bwMode="gray">
            <a:xfrm>
              <a:off x="1752600" y="2895600"/>
              <a:ext cx="5638800" cy="3276599"/>
            </a:xfrm>
            <a:prstGeom prst="rect">
              <a:avLst/>
            </a:prstGeom>
            <a:solidFill>
              <a:srgbClr val="C22303"/>
            </a:solidFill>
            <a:ln w="0">
              <a:noFill/>
              <a:prstDash val="solid"/>
              <a:round/>
              <a:headEnd/>
              <a:tailEnd/>
            </a:ln>
          </p:spPr>
          <p:txBody>
            <a:bodyPr vert="horz" wrap="square" lIns="0" tIns="0" rIns="0" bIns="0" numCol="1" anchor="t" anchorCtr="0" compatLnSpc="1">
              <a:prstTxWarp prst="textNoShape">
                <a:avLst/>
              </a:prstTxWarp>
            </a:bodyPr>
            <a:lstStyle/>
            <a:p>
              <a:pPr marL="0" algn="l" defTabSz="914400" rtl="0" eaLnBrk="1" latinLnBrk="0" hangingPunct="1"/>
              <a:endParaRPr lang="en-GB" sz="1800" kern="1200" noProof="0" dirty="0">
                <a:solidFill>
                  <a:schemeClr val="tx1"/>
                </a:solidFill>
                <a:latin typeface="+mn-lt"/>
                <a:ea typeface="+mn-ea"/>
                <a:cs typeface="+mn-cs"/>
              </a:endParaRPr>
            </a:p>
          </p:txBody>
        </p:sp>
        <p:sp>
          <p:nvSpPr>
            <p:cNvPr id="33" name="Rectangle 155"/>
            <p:cNvSpPr>
              <a:spLocks noChangeArrowheads="1"/>
            </p:cNvSpPr>
            <p:nvPr userDrawn="1"/>
          </p:nvSpPr>
          <p:spPr bwMode="gray">
            <a:xfrm>
              <a:off x="7391402" y="685800"/>
              <a:ext cx="685798" cy="2209800"/>
            </a:xfrm>
            <a:prstGeom prst="rect">
              <a:avLst/>
            </a:prstGeom>
            <a:solidFill>
              <a:srgbClr val="E669A2"/>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36"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59" name="Freeform 7"/>
          <p:cNvSpPr>
            <a:spLocks noEditPoints="1"/>
          </p:cNvSpPr>
          <p:nvPr/>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7" name="Picture Placeholder 76"/>
          <p:cNvSpPr>
            <a:spLocks noGrp="1"/>
          </p:cNvSpPr>
          <p:nvPr>
            <p:ph type="pic" sz="quarter" idx="13"/>
          </p:nvPr>
        </p:nvSpPr>
        <p:spPr>
          <a:xfrm>
            <a:off x="1752600" y="2895600"/>
            <a:ext cx="6324600" cy="3276600"/>
          </a:xfrm>
        </p:spPr>
        <p:txBody>
          <a:bodyPr/>
          <a:lstStyle>
            <a:lvl1pPr>
              <a:defRPr sz="1400"/>
            </a:lvl1pPr>
          </a:lstStyle>
          <a:p>
            <a:r>
              <a:rPr lang="en-US" noProof="0" dirty="0" smtClean="0"/>
              <a:t>Click icon to add picture</a:t>
            </a:r>
            <a:endParaRPr lang="en-GB" noProof="0" dirty="0"/>
          </a:p>
        </p:txBody>
      </p:sp>
      <p:sp>
        <p:nvSpPr>
          <p:cNvPr id="20" name="Rectangle 37"/>
          <p:cNvSpPr>
            <a:spLocks noChangeArrowheads="1"/>
          </p:cNvSpPr>
          <p:nvPr/>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2" name="TextBox 31"/>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nvGrpSpPr>
          <p:cNvPr id="2" name="Group 60"/>
          <p:cNvGrpSpPr/>
          <p:nvPr/>
        </p:nvGrpSpPr>
        <p:grpSpPr>
          <a:xfrm>
            <a:off x="984728" y="6172200"/>
            <a:ext cx="914400" cy="463014"/>
            <a:chOff x="984728" y="6172200"/>
            <a:chExt cx="914400" cy="463014"/>
          </a:xfrm>
        </p:grpSpPr>
        <p:sp>
          <p:nvSpPr>
            <p:cNvPr id="14" name="Rectangle 37"/>
            <p:cNvSpPr>
              <a:spLocks noChangeArrowheads="1"/>
            </p:cNvSpPr>
            <p:nvPr userDrawn="1"/>
          </p:nvSpPr>
          <p:spPr bwMode="black">
            <a:xfrm>
              <a:off x="1524000" y="6172200"/>
              <a:ext cx="228600" cy="45719"/>
            </a:xfrm>
            <a:prstGeom prst="rect">
              <a:avLst/>
            </a:prstGeom>
            <a:solidFill>
              <a:schemeClr val="tx2"/>
            </a:solidFill>
            <a:ln w="0">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5"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7" name="TextBox 36"/>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9" name="TextBox 18"/>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1" smtClean="0">
                <a:latin typeface="Arial" pitchFamily="34" charset="0"/>
                <a:cs typeface="Arial" pitchFamily="34" charset="0"/>
              </a:rPr>
              <a:t>PwC</a:t>
            </a:r>
            <a:endParaRPr lang="en-GB" sz="1000" noProof="1">
              <a:latin typeface="Arial" pitchFamily="34" charset="0"/>
              <a:cs typeface="Arial" pitchFamily="34" charset="0"/>
            </a:endParaRP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6" name="TextBox 15"/>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r>
            <a:br>
              <a:rPr lang="en-US" dirty="0" smtClean="0"/>
            </a:br>
            <a:r>
              <a:rPr lang="en-US" dirty="0" smtClean="0"/>
              <a:t>Engagement and the talent-centered organization</a:t>
            </a:r>
            <a:br>
              <a:rPr lang="en-US" dirty="0" smtClean="0"/>
            </a:br>
            <a:endParaRPr lang="en-GB" sz="2400" dirty="0"/>
          </a:p>
        </p:txBody>
      </p:sp>
      <p:sp>
        <p:nvSpPr>
          <p:cNvPr id="5" name="Subtitle 4"/>
          <p:cNvSpPr>
            <a:spLocks noGrp="1"/>
          </p:cNvSpPr>
          <p:nvPr>
            <p:ph type="subTitle" idx="1"/>
          </p:nvPr>
        </p:nvSpPr>
        <p:spPr>
          <a:xfrm>
            <a:off x="1895475" y="2590800"/>
            <a:ext cx="5876925" cy="914401"/>
          </a:xfrm>
        </p:spPr>
        <p:txBody>
          <a:bodyPr/>
          <a:lstStyle/>
          <a:p>
            <a:pPr>
              <a:spcBef>
                <a:spcPts val="600"/>
              </a:spcBef>
              <a:spcAft>
                <a:spcPts val="600"/>
              </a:spcAft>
            </a:pPr>
            <a:r>
              <a:rPr lang="en-US" sz="2600" dirty="0" smtClean="0"/>
              <a:t> </a:t>
            </a:r>
          </a:p>
          <a:p>
            <a:pPr>
              <a:spcBef>
                <a:spcPts val="600"/>
              </a:spcBef>
              <a:spcAft>
                <a:spcPts val="600"/>
              </a:spcAft>
            </a:pPr>
            <a:r>
              <a:rPr lang="en-GB" sz="2400" dirty="0" smtClean="0"/>
              <a:t>September 23, 2011</a:t>
            </a:r>
            <a:endParaRPr lang="en-GB" sz="2400" dirty="0"/>
          </a:p>
        </p:txBody>
      </p:sp>
      <p:sp>
        <p:nvSpPr>
          <p:cNvPr id="6" name="Text Placeholder 5"/>
          <p:cNvSpPr>
            <a:spLocks noGrp="1"/>
          </p:cNvSpPr>
          <p:nvPr>
            <p:ph type="body" sz="quarter" idx="10"/>
          </p:nvPr>
        </p:nvSpPr>
        <p:spPr/>
        <p:txBody>
          <a:bodyPr/>
          <a:lstStyle/>
          <a:p>
            <a:endParaRPr lang="en-GB" dirty="0"/>
          </a:p>
        </p:txBody>
      </p:sp>
      <p:sp>
        <p:nvSpPr>
          <p:cNvPr id="7" name="Subtitle 4"/>
          <p:cNvSpPr txBox="1">
            <a:spLocks/>
          </p:cNvSpPr>
          <p:nvPr/>
        </p:nvSpPr>
        <p:spPr bwMode="white">
          <a:xfrm>
            <a:off x="1905000" y="5105399"/>
            <a:ext cx="6248400" cy="914401"/>
          </a:xfrm>
          <a:prstGeom prst="rect">
            <a:avLst/>
          </a:prstGeom>
        </p:spPr>
        <p:txBody>
          <a:bodyPr vert="horz" lIns="0" tIns="0" rIns="0" bIns="0" rtlCol="0">
            <a:noAutofit/>
          </a:bodyPr>
          <a:lstStyle/>
          <a:p>
            <a:pPr marL="0" marR="0" lvl="0" indent="0" algn="l" defTabSz="914400" rtl="0" eaLnBrk="1" fontAlgn="auto" latinLnBrk="0" hangingPunct="1">
              <a:lnSpc>
                <a:spcPct val="90000"/>
              </a:lnSpc>
              <a:spcBef>
                <a:spcPts val="600"/>
              </a:spcBef>
              <a:spcAft>
                <a:spcPts val="600"/>
              </a:spcAft>
              <a:buClr>
                <a:schemeClr val="tx1"/>
              </a:buClr>
              <a:buSzTx/>
              <a:buFontTx/>
              <a:buNone/>
              <a:tabLst/>
              <a:defRPr/>
            </a:pPr>
            <a:r>
              <a:rPr kumimoji="0" lang="en-US" sz="2600" b="0" i="0" u="none" strike="noStrike" kern="1200" cap="none" spc="0" normalizeH="0" baseline="0" noProof="0" dirty="0" smtClean="0">
                <a:ln>
                  <a:noFill/>
                </a:ln>
                <a:solidFill>
                  <a:schemeClr val="bg1"/>
                </a:solidFill>
                <a:effectLst/>
                <a:uLnTx/>
                <a:uFillTx/>
                <a:latin typeface="+mj-lt"/>
                <a:ea typeface="+mn-ea"/>
                <a:cs typeface="+mn-cs"/>
              </a:rPr>
              <a:t> </a:t>
            </a:r>
          </a:p>
          <a:p>
            <a:pPr marL="0" marR="0" lvl="0" indent="0" algn="l" defTabSz="914400" rtl="0" eaLnBrk="1" fontAlgn="auto" latinLnBrk="0" hangingPunct="1">
              <a:lnSpc>
                <a:spcPct val="90000"/>
              </a:lnSpc>
              <a:buClr>
                <a:schemeClr val="tx1"/>
              </a:buClr>
              <a:buSzTx/>
              <a:buFontTx/>
              <a:buNone/>
              <a:tabLst/>
              <a:defRPr/>
            </a:pPr>
            <a:r>
              <a:rPr kumimoji="0" lang="en-GB" sz="2000" b="0" i="1" u="none" strike="noStrike" kern="1200" cap="none" spc="0" normalizeH="0" baseline="0" noProof="0" dirty="0" smtClean="0">
                <a:ln>
                  <a:noFill/>
                </a:ln>
                <a:solidFill>
                  <a:schemeClr val="bg1"/>
                </a:solidFill>
                <a:effectLst/>
                <a:uLnTx/>
                <a:uFillTx/>
                <a:latin typeface="+mj-lt"/>
                <a:ea typeface="+mn-ea"/>
                <a:cs typeface="+mn-cs"/>
              </a:rPr>
              <a:t>Mark R. </a:t>
            </a:r>
            <a:r>
              <a:rPr lang="en-GB" sz="2000" i="1" dirty="0" smtClean="0">
                <a:solidFill>
                  <a:schemeClr val="bg1"/>
                </a:solidFill>
                <a:latin typeface="+mj-lt"/>
              </a:rPr>
              <a:t>Atkinson</a:t>
            </a:r>
          </a:p>
          <a:p>
            <a:pPr marL="0" marR="0" lvl="0" indent="0" algn="l" defTabSz="914400" rtl="0" eaLnBrk="1" fontAlgn="auto" latinLnBrk="0" hangingPunct="1">
              <a:lnSpc>
                <a:spcPct val="90000"/>
              </a:lnSpc>
              <a:buClr>
                <a:schemeClr val="tx1"/>
              </a:buClr>
              <a:buSzTx/>
              <a:buFontTx/>
              <a:buNone/>
              <a:tabLst/>
              <a:defRPr/>
            </a:pPr>
            <a:r>
              <a:rPr kumimoji="0" lang="en-GB" sz="1400" b="0" u="none" strike="noStrike" kern="1200" cap="none" spc="0" normalizeH="0" baseline="0" noProof="0" dirty="0" smtClean="0">
                <a:ln>
                  <a:noFill/>
                </a:ln>
                <a:solidFill>
                  <a:schemeClr val="bg1"/>
                </a:solidFill>
                <a:effectLst/>
                <a:uLnTx/>
                <a:uFillTx/>
                <a:latin typeface="+mj-lt"/>
                <a:ea typeface="+mn-ea"/>
                <a:cs typeface="+mn-cs"/>
              </a:rPr>
              <a:t>Talent Management &amp; Organization Design</a:t>
            </a:r>
            <a:endParaRPr kumimoji="0" lang="en-GB" sz="1400" b="0" u="none" strike="noStrike" kern="1200" cap="none" spc="0" normalizeH="0" baseline="0" noProof="0" dirty="0">
              <a:ln>
                <a:noFill/>
              </a:ln>
              <a:solidFill>
                <a:schemeClr val="bg1"/>
              </a:solidFill>
              <a:effectLst/>
              <a:uLnTx/>
              <a:uFillTx/>
              <a:latin typeface="+mj-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9EBD5762-3BDC-484D-9503-7EA6D5A9A8CE}" type="slidenum">
              <a:rPr lang="en-GB" smtClean="0"/>
              <a:pPr/>
              <a:t>10</a:t>
            </a:fld>
            <a:endParaRPr lang="en-GB"/>
          </a:p>
        </p:txBody>
      </p:sp>
      <p:sp>
        <p:nvSpPr>
          <p:cNvPr id="22" name="TextBox 21"/>
          <p:cNvSpPr txBox="1"/>
          <p:nvPr/>
        </p:nvSpPr>
        <p:spPr>
          <a:xfrm>
            <a:off x="590757" y="1752600"/>
            <a:ext cx="1951532" cy="1447800"/>
          </a:xfrm>
          <a:prstGeom prst="rect">
            <a:avLst/>
          </a:prstGeom>
          <a:noFill/>
        </p:spPr>
        <p:txBody>
          <a:bodyPr wrap="square" lIns="0" tIns="0" rIns="0" bIns="0" rtlCol="0">
            <a:noAutofit/>
          </a:bodyPr>
          <a:lstStyle/>
          <a:p>
            <a:pPr indent="-274288">
              <a:spcAft>
                <a:spcPts val="300"/>
              </a:spcAft>
            </a:pPr>
            <a:r>
              <a:rPr lang="en-US" sz="1400" b="1" dirty="0" smtClean="0">
                <a:solidFill>
                  <a:srgbClr val="EB8C00"/>
                </a:solidFill>
                <a:latin typeface="Georgia" pitchFamily="18" charset="0"/>
              </a:rPr>
              <a:t>Proprietary &amp; Strategic</a:t>
            </a:r>
          </a:p>
          <a:p>
            <a:pPr marL="225399" indent="-225399">
              <a:spcAft>
                <a:spcPts val="300"/>
              </a:spcAft>
              <a:buFont typeface="Arial" pitchFamily="34" charset="0"/>
              <a:buChar char="•"/>
            </a:pPr>
            <a:r>
              <a:rPr lang="en-US" sz="1200" dirty="0" smtClean="0">
                <a:latin typeface="Georgia" pitchFamily="18" charset="0"/>
              </a:rPr>
              <a:t>high touch</a:t>
            </a:r>
          </a:p>
          <a:p>
            <a:pPr marL="225399" indent="-225399">
              <a:spcAft>
                <a:spcPts val="300"/>
              </a:spcAft>
              <a:buFont typeface="Arial" pitchFamily="34" charset="0"/>
              <a:buChar char="•"/>
            </a:pPr>
            <a:r>
              <a:rPr lang="en-US" sz="1200" dirty="0" smtClean="0">
                <a:latin typeface="Georgia" pitchFamily="18" charset="0"/>
              </a:rPr>
              <a:t>high customization</a:t>
            </a:r>
          </a:p>
          <a:p>
            <a:pPr marL="225399" indent="-225399">
              <a:spcAft>
                <a:spcPts val="300"/>
              </a:spcAft>
              <a:buFont typeface="Arial" pitchFamily="34" charset="0"/>
              <a:buChar char="•"/>
            </a:pPr>
            <a:r>
              <a:rPr lang="en-US" sz="1200" dirty="0" smtClean="0">
                <a:latin typeface="Georgia" pitchFamily="18" charset="0"/>
              </a:rPr>
              <a:t>high investment</a:t>
            </a:r>
          </a:p>
          <a:p>
            <a:pPr marL="225399" indent="-225399">
              <a:spcAft>
                <a:spcPts val="300"/>
              </a:spcAft>
              <a:buFont typeface="Arial" pitchFamily="34" charset="0"/>
              <a:buChar char="•"/>
            </a:pPr>
            <a:r>
              <a:rPr lang="en-US" sz="1200" dirty="0" smtClean="0">
                <a:latin typeface="Georgia" pitchFamily="18" charset="0"/>
              </a:rPr>
              <a:t>own the relationships</a:t>
            </a:r>
          </a:p>
        </p:txBody>
      </p:sp>
      <p:sp>
        <p:nvSpPr>
          <p:cNvPr id="23" name="TextBox 22"/>
          <p:cNvSpPr txBox="1"/>
          <p:nvPr/>
        </p:nvSpPr>
        <p:spPr>
          <a:xfrm>
            <a:off x="590757" y="4034118"/>
            <a:ext cx="1951532" cy="1447800"/>
          </a:xfrm>
          <a:prstGeom prst="rect">
            <a:avLst/>
          </a:prstGeom>
          <a:noFill/>
        </p:spPr>
        <p:txBody>
          <a:bodyPr wrap="square" lIns="0" tIns="0" rIns="0" bIns="0" rtlCol="0">
            <a:noAutofit/>
          </a:bodyPr>
          <a:lstStyle/>
          <a:p>
            <a:pPr indent="-274288">
              <a:spcAft>
                <a:spcPts val="300"/>
              </a:spcAft>
            </a:pPr>
            <a:r>
              <a:rPr lang="en-US" sz="1400" b="1" dirty="0" smtClean="0">
                <a:solidFill>
                  <a:srgbClr val="DC6900"/>
                </a:solidFill>
                <a:latin typeface="Georgia" pitchFamily="18" charset="0"/>
              </a:rPr>
              <a:t>Generic &amp; Strategic</a:t>
            </a:r>
          </a:p>
          <a:p>
            <a:pPr marL="225399" indent="-225399">
              <a:spcAft>
                <a:spcPts val="300"/>
              </a:spcAft>
              <a:buFont typeface="Arial" pitchFamily="34" charset="0"/>
              <a:buChar char="•"/>
            </a:pPr>
            <a:r>
              <a:rPr lang="en-US" sz="1200" dirty="0" smtClean="0">
                <a:latin typeface="Georgia" pitchFamily="18" charset="0"/>
              </a:rPr>
              <a:t>active brand</a:t>
            </a:r>
          </a:p>
          <a:p>
            <a:pPr marL="225399" indent="-225399">
              <a:spcAft>
                <a:spcPts val="300"/>
              </a:spcAft>
              <a:buFont typeface="Arial" pitchFamily="34" charset="0"/>
              <a:buChar char="•"/>
            </a:pPr>
            <a:r>
              <a:rPr lang="en-US" sz="1200" dirty="0" smtClean="0">
                <a:latin typeface="Georgia" pitchFamily="18" charset="0"/>
              </a:rPr>
              <a:t>visible</a:t>
            </a:r>
          </a:p>
          <a:p>
            <a:pPr marL="225399" indent="-225399">
              <a:spcAft>
                <a:spcPts val="300"/>
              </a:spcAft>
              <a:buFont typeface="Arial" pitchFamily="34" charset="0"/>
              <a:buChar char="•"/>
            </a:pPr>
            <a:r>
              <a:rPr lang="en-US" sz="1200" dirty="0" smtClean="0">
                <a:latin typeface="Georgia" pitchFamily="18" charset="0"/>
              </a:rPr>
              <a:t>own the relationships</a:t>
            </a:r>
          </a:p>
          <a:p>
            <a:pPr marL="225399" indent="-225399">
              <a:spcAft>
                <a:spcPts val="300"/>
              </a:spcAft>
              <a:buFont typeface="Arial" pitchFamily="34" charset="0"/>
              <a:buChar char="•"/>
            </a:pPr>
            <a:r>
              <a:rPr lang="en-US" sz="1200" dirty="0" smtClean="0">
                <a:latin typeface="Georgia" pitchFamily="18" charset="0"/>
              </a:rPr>
              <a:t>lowest touch</a:t>
            </a:r>
          </a:p>
          <a:p>
            <a:pPr marL="225399" indent="-225399">
              <a:spcAft>
                <a:spcPts val="300"/>
              </a:spcAft>
              <a:buFont typeface="Arial" pitchFamily="34" charset="0"/>
              <a:buChar char="•"/>
            </a:pPr>
            <a:r>
              <a:rPr lang="en-US" sz="1200" dirty="0" smtClean="0">
                <a:latin typeface="Georgia" pitchFamily="18" charset="0"/>
              </a:rPr>
              <a:t>customization practical</a:t>
            </a:r>
          </a:p>
        </p:txBody>
      </p:sp>
      <p:sp>
        <p:nvSpPr>
          <p:cNvPr id="24" name="TextBox 23"/>
          <p:cNvSpPr txBox="1"/>
          <p:nvPr/>
        </p:nvSpPr>
        <p:spPr>
          <a:xfrm>
            <a:off x="6926793" y="1752600"/>
            <a:ext cx="1825324" cy="1447800"/>
          </a:xfrm>
          <a:prstGeom prst="rect">
            <a:avLst/>
          </a:prstGeom>
          <a:noFill/>
        </p:spPr>
        <p:txBody>
          <a:bodyPr wrap="square" lIns="0" tIns="0" rIns="0" bIns="0" rtlCol="0">
            <a:noAutofit/>
          </a:bodyPr>
          <a:lstStyle/>
          <a:p>
            <a:pPr indent="-274288">
              <a:spcAft>
                <a:spcPts val="300"/>
              </a:spcAft>
            </a:pPr>
            <a:r>
              <a:rPr lang="en-US" sz="1400" b="1" dirty="0" smtClean="0">
                <a:solidFill>
                  <a:srgbClr val="E0301E"/>
                </a:solidFill>
                <a:latin typeface="Georgia" pitchFamily="18" charset="0"/>
              </a:rPr>
              <a:t>Proprietary &amp; Business Necessary</a:t>
            </a:r>
          </a:p>
          <a:p>
            <a:pPr marL="225399" indent="-225399">
              <a:spcAft>
                <a:spcPts val="300"/>
              </a:spcAft>
              <a:buFont typeface="Arial" pitchFamily="34" charset="0"/>
              <a:buChar char="•"/>
            </a:pPr>
            <a:r>
              <a:rPr lang="en-US" sz="1200" dirty="0" smtClean="0">
                <a:latin typeface="Georgia" pitchFamily="18" charset="0"/>
              </a:rPr>
              <a:t>high touch</a:t>
            </a:r>
          </a:p>
          <a:p>
            <a:pPr marL="225399" indent="-225399">
              <a:spcAft>
                <a:spcPts val="300"/>
              </a:spcAft>
              <a:buFont typeface="Arial" pitchFamily="34" charset="0"/>
              <a:buChar char="•"/>
            </a:pPr>
            <a:r>
              <a:rPr lang="en-US" sz="1200" dirty="0" smtClean="0">
                <a:latin typeface="Georgia" pitchFamily="18" charset="0"/>
              </a:rPr>
              <a:t>may outsource the relationships</a:t>
            </a:r>
          </a:p>
        </p:txBody>
      </p:sp>
      <p:sp>
        <p:nvSpPr>
          <p:cNvPr id="25" name="TextBox 24"/>
          <p:cNvSpPr txBox="1"/>
          <p:nvPr/>
        </p:nvSpPr>
        <p:spPr>
          <a:xfrm>
            <a:off x="6926793" y="4034118"/>
            <a:ext cx="1825324" cy="1447800"/>
          </a:xfrm>
          <a:prstGeom prst="rect">
            <a:avLst/>
          </a:prstGeom>
          <a:noFill/>
        </p:spPr>
        <p:txBody>
          <a:bodyPr wrap="square" lIns="0" tIns="0" rIns="0" bIns="0" rtlCol="0">
            <a:noAutofit/>
          </a:bodyPr>
          <a:lstStyle/>
          <a:p>
            <a:pPr indent="-274288">
              <a:spcAft>
                <a:spcPts val="300"/>
              </a:spcAft>
            </a:pPr>
            <a:r>
              <a:rPr lang="en-US" sz="1400" b="1" dirty="0" smtClean="0">
                <a:solidFill>
                  <a:srgbClr val="A32020"/>
                </a:solidFill>
                <a:latin typeface="Georgia" pitchFamily="18" charset="0"/>
              </a:rPr>
              <a:t>Generic &amp; Business Necessary</a:t>
            </a:r>
          </a:p>
          <a:p>
            <a:pPr marL="225399" indent="-225399">
              <a:spcAft>
                <a:spcPts val="300"/>
              </a:spcAft>
              <a:buFont typeface="Arial" pitchFamily="34" charset="0"/>
              <a:buChar char="•"/>
            </a:pPr>
            <a:r>
              <a:rPr lang="en-US" sz="1200" dirty="0" smtClean="0">
                <a:latin typeface="Georgia" pitchFamily="18" charset="0"/>
              </a:rPr>
              <a:t>low- to no-touch</a:t>
            </a:r>
          </a:p>
          <a:p>
            <a:pPr marL="225399" indent="-225399">
              <a:spcAft>
                <a:spcPts val="300"/>
              </a:spcAft>
              <a:buFont typeface="Arial" pitchFamily="34" charset="0"/>
              <a:buChar char="•"/>
            </a:pPr>
            <a:r>
              <a:rPr lang="en-US" sz="1200" dirty="0" smtClean="0">
                <a:latin typeface="Georgia" pitchFamily="18" charset="0"/>
              </a:rPr>
              <a:t>outsource</a:t>
            </a:r>
          </a:p>
          <a:p>
            <a:pPr marL="225399" indent="-225399">
              <a:spcAft>
                <a:spcPts val="300"/>
              </a:spcAft>
              <a:buFont typeface="Arial" pitchFamily="34" charset="0"/>
              <a:buChar char="•"/>
            </a:pPr>
            <a:r>
              <a:rPr lang="en-US" sz="1200" dirty="0" smtClean="0">
                <a:latin typeface="Georgia" pitchFamily="18" charset="0"/>
              </a:rPr>
              <a:t>SLAs</a:t>
            </a:r>
          </a:p>
          <a:p>
            <a:pPr marL="225399" indent="-225399">
              <a:spcAft>
                <a:spcPts val="300"/>
              </a:spcAft>
              <a:buFont typeface="Arial" pitchFamily="34" charset="0"/>
              <a:buChar char="•"/>
            </a:pPr>
            <a:r>
              <a:rPr lang="en-US" sz="1200" dirty="0" smtClean="0">
                <a:latin typeface="Georgia" pitchFamily="18" charset="0"/>
              </a:rPr>
              <a:t>efficiency driven</a:t>
            </a:r>
          </a:p>
        </p:txBody>
      </p:sp>
      <p:sp>
        <p:nvSpPr>
          <p:cNvPr id="27" name="TextBox 26"/>
          <p:cNvSpPr txBox="1"/>
          <p:nvPr/>
        </p:nvSpPr>
        <p:spPr>
          <a:xfrm>
            <a:off x="4213120" y="3806300"/>
            <a:ext cx="762000" cy="228600"/>
          </a:xfrm>
          <a:prstGeom prst="rect">
            <a:avLst/>
          </a:prstGeom>
          <a:noFill/>
        </p:spPr>
        <p:txBody>
          <a:bodyPr wrap="square" lIns="0" tIns="0" rIns="0" bIns="0" rtlCol="0">
            <a:noAutofit/>
          </a:bodyPr>
          <a:lstStyle/>
          <a:p>
            <a:pPr indent="-274288">
              <a:spcAft>
                <a:spcPts val="900"/>
              </a:spcAft>
            </a:pPr>
            <a:r>
              <a:rPr lang="en-US" sz="1100" dirty="0" smtClean="0">
                <a:solidFill>
                  <a:schemeClr val="bg1"/>
                </a:solidFill>
                <a:latin typeface="Georgia" pitchFamily="18" charset="0"/>
              </a:rPr>
              <a:t>Core talent</a:t>
            </a:r>
          </a:p>
        </p:txBody>
      </p:sp>
      <p:sp>
        <p:nvSpPr>
          <p:cNvPr id="28" name="TextBox 27"/>
          <p:cNvSpPr txBox="1"/>
          <p:nvPr/>
        </p:nvSpPr>
        <p:spPr>
          <a:xfrm rot="1051951">
            <a:off x="4191001" y="3415424"/>
            <a:ext cx="990601" cy="597696"/>
          </a:xfrm>
          <a:prstGeom prst="rect">
            <a:avLst/>
          </a:prstGeom>
          <a:noFill/>
        </p:spPr>
        <p:txBody>
          <a:bodyPr wrap="square" lIns="0" tIns="0" rIns="0" bIns="0" rtlCol="0">
            <a:prstTxWarp prst="textArchUp">
              <a:avLst>
                <a:gd name="adj" fmla="val 12156362"/>
              </a:avLst>
            </a:prstTxWarp>
            <a:noAutofit/>
          </a:bodyPr>
          <a:lstStyle/>
          <a:p>
            <a:pPr indent="-274288">
              <a:spcAft>
                <a:spcPts val="900"/>
              </a:spcAft>
            </a:pPr>
            <a:r>
              <a:rPr lang="en-US" sz="1100" dirty="0" smtClean="0">
                <a:solidFill>
                  <a:schemeClr val="bg1"/>
                </a:solidFill>
                <a:latin typeface="Georgia" pitchFamily="18" charset="0"/>
              </a:rPr>
              <a:t>Culture</a:t>
            </a:r>
          </a:p>
        </p:txBody>
      </p:sp>
      <p:sp>
        <p:nvSpPr>
          <p:cNvPr id="29" name="TextBox 28"/>
          <p:cNvSpPr txBox="1"/>
          <p:nvPr/>
        </p:nvSpPr>
        <p:spPr>
          <a:xfrm rot="1051951">
            <a:off x="4191001" y="3000779"/>
            <a:ext cx="990601" cy="597696"/>
          </a:xfrm>
          <a:prstGeom prst="rect">
            <a:avLst/>
          </a:prstGeom>
          <a:noFill/>
        </p:spPr>
        <p:txBody>
          <a:bodyPr wrap="square" lIns="0" tIns="0" rIns="0" bIns="0" rtlCol="0">
            <a:prstTxWarp prst="textArchUp">
              <a:avLst>
                <a:gd name="adj" fmla="val 12156362"/>
              </a:avLst>
            </a:prstTxWarp>
            <a:noAutofit/>
          </a:bodyPr>
          <a:lstStyle/>
          <a:p>
            <a:pPr indent="-274288">
              <a:spcAft>
                <a:spcPts val="900"/>
              </a:spcAft>
            </a:pPr>
            <a:r>
              <a:rPr lang="en-US" sz="1100" dirty="0" smtClean="0">
                <a:solidFill>
                  <a:schemeClr val="bg1"/>
                </a:solidFill>
                <a:latin typeface="Georgia" pitchFamily="18" charset="0"/>
              </a:rPr>
              <a:t>Brand</a:t>
            </a:r>
          </a:p>
        </p:txBody>
      </p:sp>
      <p:cxnSp>
        <p:nvCxnSpPr>
          <p:cNvPr id="36" name="Straight Connector 35"/>
          <p:cNvCxnSpPr/>
          <p:nvPr/>
        </p:nvCxnSpPr>
        <p:spPr>
          <a:xfrm rot="5400000">
            <a:off x="4505937" y="1848464"/>
            <a:ext cx="1524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505937" y="6096000"/>
            <a:ext cx="1524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644766" y="3972546"/>
            <a:ext cx="2286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281387" y="3972546"/>
            <a:ext cx="2286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 name="Group 34"/>
          <p:cNvGrpSpPr/>
          <p:nvPr/>
        </p:nvGrpSpPr>
        <p:grpSpPr>
          <a:xfrm>
            <a:off x="1512238" y="1967799"/>
            <a:ext cx="5574362" cy="4030930"/>
            <a:chOff x="990600" y="1615599"/>
            <a:chExt cx="6372225" cy="4607878"/>
          </a:xfrm>
        </p:grpSpPr>
        <p:sp>
          <p:nvSpPr>
            <p:cNvPr id="38" name="AutoShape 4"/>
            <p:cNvSpPr>
              <a:spLocks noChangeAspect="1" noChangeArrowheads="1" noTextEdit="1"/>
            </p:cNvSpPr>
            <p:nvPr/>
          </p:nvSpPr>
          <p:spPr bwMode="auto">
            <a:xfrm>
              <a:off x="990600" y="1743075"/>
              <a:ext cx="6372225"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grpSp>
          <p:nvGrpSpPr>
            <p:cNvPr id="3" name="Group 31"/>
            <p:cNvGrpSpPr/>
            <p:nvPr/>
          </p:nvGrpSpPr>
          <p:grpSpPr>
            <a:xfrm>
              <a:off x="2206439" y="1615599"/>
              <a:ext cx="4597774" cy="4607878"/>
              <a:chOff x="2338388" y="1747838"/>
              <a:chExt cx="4333875" cy="4343400"/>
            </a:xfrm>
          </p:grpSpPr>
          <p:sp>
            <p:nvSpPr>
              <p:cNvPr id="53" name="Freeform 6"/>
              <p:cNvSpPr>
                <a:spLocks/>
              </p:cNvSpPr>
              <p:nvPr/>
            </p:nvSpPr>
            <p:spPr bwMode="auto">
              <a:xfrm>
                <a:off x="2338388" y="1747838"/>
                <a:ext cx="4333875" cy="2171700"/>
              </a:xfrm>
              <a:custGeom>
                <a:avLst/>
                <a:gdLst/>
                <a:ahLst/>
                <a:cxnLst>
                  <a:cxn ang="0">
                    <a:pos x="7280" y="3648"/>
                  </a:cxn>
                  <a:cxn ang="0">
                    <a:pos x="3640" y="0"/>
                  </a:cxn>
                  <a:cxn ang="0">
                    <a:pos x="0" y="3648"/>
                  </a:cxn>
                  <a:cxn ang="0">
                    <a:pos x="0" y="3648"/>
                  </a:cxn>
                  <a:cxn ang="0">
                    <a:pos x="3640" y="3648"/>
                  </a:cxn>
                  <a:cxn ang="0">
                    <a:pos x="7280" y="3648"/>
                  </a:cxn>
                </a:cxnLst>
                <a:rect l="0" t="0" r="r" b="b"/>
                <a:pathLst>
                  <a:path w="7280" h="3648">
                    <a:moveTo>
                      <a:pt x="7280" y="3648"/>
                    </a:moveTo>
                    <a:cubicBezTo>
                      <a:pt x="7280" y="1634"/>
                      <a:pt x="5651" y="0"/>
                      <a:pt x="3640" y="0"/>
                    </a:cubicBezTo>
                    <a:cubicBezTo>
                      <a:pt x="1630" y="0"/>
                      <a:pt x="0" y="1634"/>
                      <a:pt x="0" y="3648"/>
                    </a:cubicBezTo>
                    <a:cubicBezTo>
                      <a:pt x="0" y="3648"/>
                      <a:pt x="0" y="3648"/>
                      <a:pt x="0" y="3648"/>
                    </a:cubicBezTo>
                    <a:lnTo>
                      <a:pt x="3640" y="3648"/>
                    </a:lnTo>
                    <a:lnTo>
                      <a:pt x="7280" y="3648"/>
                    </a:lnTo>
                    <a:close/>
                  </a:path>
                </a:pathLst>
              </a:custGeom>
              <a:solidFill>
                <a:srgbClr val="A3202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54" name="Freeform 7"/>
              <p:cNvSpPr>
                <a:spLocks/>
              </p:cNvSpPr>
              <p:nvPr/>
            </p:nvSpPr>
            <p:spPr bwMode="auto">
              <a:xfrm>
                <a:off x="4505325" y="3919538"/>
                <a:ext cx="2166938" cy="2171700"/>
              </a:xfrm>
              <a:custGeom>
                <a:avLst/>
                <a:gdLst/>
                <a:ahLst/>
                <a:cxnLst>
                  <a:cxn ang="0">
                    <a:pos x="0" y="3648"/>
                  </a:cxn>
                  <a:cxn ang="0">
                    <a:pos x="3640" y="0"/>
                  </a:cxn>
                  <a:cxn ang="0">
                    <a:pos x="0" y="0"/>
                  </a:cxn>
                  <a:cxn ang="0">
                    <a:pos x="0" y="3648"/>
                  </a:cxn>
                </a:cxnLst>
                <a:rect l="0" t="0" r="r" b="b"/>
                <a:pathLst>
                  <a:path w="3640" h="3648">
                    <a:moveTo>
                      <a:pt x="0" y="3648"/>
                    </a:moveTo>
                    <a:cubicBezTo>
                      <a:pt x="2011" y="3648"/>
                      <a:pt x="3640" y="2015"/>
                      <a:pt x="3640" y="0"/>
                    </a:cubicBezTo>
                    <a:lnTo>
                      <a:pt x="0" y="0"/>
                    </a:lnTo>
                    <a:lnTo>
                      <a:pt x="0" y="3648"/>
                    </a:lnTo>
                    <a:close/>
                  </a:path>
                </a:pathLst>
              </a:custGeom>
              <a:solidFill>
                <a:schemeClr val="accent5">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55" name="Freeform 8"/>
              <p:cNvSpPr>
                <a:spLocks/>
              </p:cNvSpPr>
              <p:nvPr/>
            </p:nvSpPr>
            <p:spPr bwMode="auto">
              <a:xfrm>
                <a:off x="2338388" y="3919538"/>
                <a:ext cx="2166938" cy="2171700"/>
              </a:xfrm>
              <a:custGeom>
                <a:avLst/>
                <a:gdLst/>
                <a:ahLst/>
                <a:cxnLst>
                  <a:cxn ang="0">
                    <a:pos x="0" y="0"/>
                  </a:cxn>
                  <a:cxn ang="0">
                    <a:pos x="3640" y="3648"/>
                  </a:cxn>
                  <a:cxn ang="0">
                    <a:pos x="3640" y="3648"/>
                  </a:cxn>
                  <a:cxn ang="0">
                    <a:pos x="3640" y="0"/>
                  </a:cxn>
                  <a:cxn ang="0">
                    <a:pos x="0" y="0"/>
                  </a:cxn>
                </a:cxnLst>
                <a:rect l="0" t="0" r="r" b="b"/>
                <a:pathLst>
                  <a:path w="3640" h="3648">
                    <a:moveTo>
                      <a:pt x="0" y="0"/>
                    </a:moveTo>
                    <a:cubicBezTo>
                      <a:pt x="0" y="2015"/>
                      <a:pt x="1630" y="3648"/>
                      <a:pt x="3640" y="3648"/>
                    </a:cubicBezTo>
                    <a:cubicBezTo>
                      <a:pt x="3640" y="3648"/>
                      <a:pt x="3640" y="3648"/>
                      <a:pt x="3640" y="3648"/>
                    </a:cubicBezTo>
                    <a:lnTo>
                      <a:pt x="3640" y="0"/>
                    </a:lnTo>
                    <a:lnTo>
                      <a:pt x="0"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grpSp>
        <p:grpSp>
          <p:nvGrpSpPr>
            <p:cNvPr id="4" name="Group 32"/>
            <p:cNvGrpSpPr/>
            <p:nvPr/>
          </p:nvGrpSpPr>
          <p:grpSpPr>
            <a:xfrm>
              <a:off x="2690814" y="2109788"/>
              <a:ext cx="3629025" cy="3619500"/>
              <a:chOff x="2690813" y="2109788"/>
              <a:chExt cx="3629025" cy="3619500"/>
            </a:xfrm>
          </p:grpSpPr>
          <p:sp>
            <p:nvSpPr>
              <p:cNvPr id="50" name="Freeform 9"/>
              <p:cNvSpPr>
                <a:spLocks/>
              </p:cNvSpPr>
              <p:nvPr/>
            </p:nvSpPr>
            <p:spPr bwMode="auto">
              <a:xfrm>
                <a:off x="2690813" y="2109788"/>
                <a:ext cx="3629025" cy="1809750"/>
              </a:xfrm>
              <a:custGeom>
                <a:avLst/>
                <a:gdLst/>
                <a:ahLst/>
                <a:cxnLst>
                  <a:cxn ang="0">
                    <a:pos x="6096" y="3040"/>
                  </a:cxn>
                  <a:cxn ang="0">
                    <a:pos x="3048" y="0"/>
                  </a:cxn>
                  <a:cxn ang="0">
                    <a:pos x="0" y="3040"/>
                  </a:cxn>
                  <a:cxn ang="0">
                    <a:pos x="0" y="3040"/>
                  </a:cxn>
                  <a:cxn ang="0">
                    <a:pos x="3048" y="3040"/>
                  </a:cxn>
                  <a:cxn ang="0">
                    <a:pos x="6096" y="3040"/>
                  </a:cxn>
                </a:cxnLst>
                <a:rect l="0" t="0" r="r" b="b"/>
                <a:pathLst>
                  <a:path w="6096" h="3040">
                    <a:moveTo>
                      <a:pt x="6096" y="3040"/>
                    </a:moveTo>
                    <a:cubicBezTo>
                      <a:pt x="6096" y="1362"/>
                      <a:pt x="4732" y="0"/>
                      <a:pt x="3048" y="0"/>
                    </a:cubicBezTo>
                    <a:cubicBezTo>
                      <a:pt x="1365" y="0"/>
                      <a:pt x="0" y="1362"/>
                      <a:pt x="0" y="3040"/>
                    </a:cubicBezTo>
                    <a:cubicBezTo>
                      <a:pt x="0" y="3040"/>
                      <a:pt x="0" y="3040"/>
                      <a:pt x="0" y="3040"/>
                    </a:cubicBezTo>
                    <a:lnTo>
                      <a:pt x="3048" y="3040"/>
                    </a:lnTo>
                    <a:lnTo>
                      <a:pt x="6096" y="3040"/>
                    </a:lnTo>
                    <a:close/>
                  </a:path>
                </a:pathLst>
              </a:custGeom>
              <a:solidFill>
                <a:srgbClr val="E0301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51" name="Freeform 10"/>
              <p:cNvSpPr>
                <a:spLocks/>
              </p:cNvSpPr>
              <p:nvPr/>
            </p:nvSpPr>
            <p:spPr bwMode="auto">
              <a:xfrm>
                <a:off x="4505325" y="3919538"/>
                <a:ext cx="1814513" cy="1809750"/>
              </a:xfrm>
              <a:custGeom>
                <a:avLst/>
                <a:gdLst/>
                <a:ahLst/>
                <a:cxnLst>
                  <a:cxn ang="0">
                    <a:pos x="0" y="3040"/>
                  </a:cxn>
                  <a:cxn ang="0">
                    <a:pos x="3048" y="0"/>
                  </a:cxn>
                  <a:cxn ang="0">
                    <a:pos x="0" y="0"/>
                  </a:cxn>
                  <a:cxn ang="0">
                    <a:pos x="0" y="3040"/>
                  </a:cxn>
                </a:cxnLst>
                <a:rect l="0" t="0" r="r" b="b"/>
                <a:pathLst>
                  <a:path w="3048" h="3040">
                    <a:moveTo>
                      <a:pt x="0" y="3040"/>
                    </a:moveTo>
                    <a:cubicBezTo>
                      <a:pt x="1684" y="3040"/>
                      <a:pt x="3048" y="1679"/>
                      <a:pt x="3048" y="0"/>
                    </a:cubicBezTo>
                    <a:lnTo>
                      <a:pt x="0" y="0"/>
                    </a:lnTo>
                    <a:lnTo>
                      <a:pt x="0" y="3040"/>
                    </a:lnTo>
                    <a:close/>
                  </a:path>
                </a:pathLst>
              </a:custGeom>
              <a:solidFill>
                <a:schemeClr val="accent6">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52" name="Freeform 11"/>
              <p:cNvSpPr>
                <a:spLocks/>
              </p:cNvSpPr>
              <p:nvPr/>
            </p:nvSpPr>
            <p:spPr bwMode="auto">
              <a:xfrm>
                <a:off x="2690813" y="3919538"/>
                <a:ext cx="1814513" cy="1809750"/>
              </a:xfrm>
              <a:custGeom>
                <a:avLst/>
                <a:gdLst/>
                <a:ahLst/>
                <a:cxnLst>
                  <a:cxn ang="0">
                    <a:pos x="0" y="0"/>
                  </a:cxn>
                  <a:cxn ang="0">
                    <a:pos x="3048" y="3040"/>
                  </a:cxn>
                  <a:cxn ang="0">
                    <a:pos x="3048" y="3040"/>
                  </a:cxn>
                  <a:cxn ang="0">
                    <a:pos x="3048" y="0"/>
                  </a:cxn>
                  <a:cxn ang="0">
                    <a:pos x="0" y="0"/>
                  </a:cxn>
                </a:cxnLst>
                <a:rect l="0" t="0" r="r" b="b"/>
                <a:pathLst>
                  <a:path w="3048" h="3040">
                    <a:moveTo>
                      <a:pt x="0" y="0"/>
                    </a:moveTo>
                    <a:cubicBezTo>
                      <a:pt x="0" y="1679"/>
                      <a:pt x="1365" y="3040"/>
                      <a:pt x="3048" y="3040"/>
                    </a:cubicBezTo>
                    <a:cubicBezTo>
                      <a:pt x="3048" y="3040"/>
                      <a:pt x="3048" y="3040"/>
                      <a:pt x="3048" y="3040"/>
                    </a:cubicBezTo>
                    <a:lnTo>
                      <a:pt x="3048" y="0"/>
                    </a:lnTo>
                    <a:lnTo>
                      <a:pt x="0" y="0"/>
                    </a:lnTo>
                    <a:close/>
                  </a:path>
                </a:pathLst>
              </a:custGeom>
              <a:solidFill>
                <a:schemeClr val="accent6">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grpSp>
        <p:sp>
          <p:nvSpPr>
            <p:cNvPr id="43" name="Freeform 12"/>
            <p:cNvSpPr>
              <a:spLocks/>
            </p:cNvSpPr>
            <p:nvPr/>
          </p:nvSpPr>
          <p:spPr bwMode="auto">
            <a:xfrm>
              <a:off x="3433763" y="2786063"/>
              <a:ext cx="2247900" cy="2259013"/>
            </a:xfrm>
            <a:custGeom>
              <a:avLst/>
              <a:gdLst/>
              <a:ahLst/>
              <a:cxnLst>
                <a:cxn ang="0">
                  <a:pos x="3777" y="1865"/>
                </a:cxn>
                <a:cxn ang="0">
                  <a:pos x="1865" y="18"/>
                </a:cxn>
                <a:cxn ang="0">
                  <a:pos x="18" y="1930"/>
                </a:cxn>
                <a:cxn ang="0">
                  <a:pos x="1930" y="3777"/>
                </a:cxn>
                <a:cxn ang="0">
                  <a:pos x="1897" y="1897"/>
                </a:cxn>
                <a:cxn ang="0">
                  <a:pos x="3777" y="1865"/>
                </a:cxn>
              </a:cxnLst>
              <a:rect l="0" t="0" r="r" b="b"/>
              <a:pathLst>
                <a:path w="3777" h="3795">
                  <a:moveTo>
                    <a:pt x="3777" y="1865"/>
                  </a:moveTo>
                  <a:cubicBezTo>
                    <a:pt x="3759" y="827"/>
                    <a:pt x="2903" y="0"/>
                    <a:pt x="1865" y="18"/>
                  </a:cubicBezTo>
                  <a:cubicBezTo>
                    <a:pt x="827" y="36"/>
                    <a:pt x="0" y="892"/>
                    <a:pt x="18" y="1930"/>
                  </a:cubicBezTo>
                  <a:cubicBezTo>
                    <a:pt x="36" y="2968"/>
                    <a:pt x="892" y="3795"/>
                    <a:pt x="1930" y="3777"/>
                  </a:cubicBezTo>
                  <a:lnTo>
                    <a:pt x="1897" y="1897"/>
                  </a:lnTo>
                  <a:lnTo>
                    <a:pt x="3777" y="1865"/>
                  </a:lnTo>
                  <a:close/>
                </a:path>
              </a:pathLst>
            </a:custGeom>
            <a:solidFill>
              <a:srgbClr val="DC6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44" name="Freeform 13"/>
            <p:cNvSpPr>
              <a:spLocks/>
            </p:cNvSpPr>
            <p:nvPr/>
          </p:nvSpPr>
          <p:spPr bwMode="auto">
            <a:xfrm>
              <a:off x="4562475" y="3895725"/>
              <a:ext cx="1130300" cy="1138238"/>
            </a:xfrm>
            <a:custGeom>
              <a:avLst/>
              <a:gdLst/>
              <a:ahLst/>
              <a:cxnLst>
                <a:cxn ang="0">
                  <a:pos x="33" y="1912"/>
                </a:cxn>
                <a:cxn ang="0">
                  <a:pos x="1880" y="0"/>
                </a:cxn>
                <a:cxn ang="0">
                  <a:pos x="1880" y="0"/>
                </a:cxn>
                <a:cxn ang="0">
                  <a:pos x="0" y="32"/>
                </a:cxn>
                <a:cxn ang="0">
                  <a:pos x="33" y="1912"/>
                </a:cxn>
              </a:cxnLst>
              <a:rect l="0" t="0" r="r" b="b"/>
              <a:pathLst>
                <a:path w="1898" h="1912">
                  <a:moveTo>
                    <a:pt x="33" y="1912"/>
                  </a:moveTo>
                  <a:cubicBezTo>
                    <a:pt x="1071" y="1894"/>
                    <a:pt x="1898" y="1038"/>
                    <a:pt x="1880" y="0"/>
                  </a:cubicBezTo>
                  <a:cubicBezTo>
                    <a:pt x="1880" y="0"/>
                    <a:pt x="1880" y="0"/>
                    <a:pt x="1880" y="0"/>
                  </a:cubicBezTo>
                  <a:lnTo>
                    <a:pt x="0" y="32"/>
                  </a:lnTo>
                  <a:lnTo>
                    <a:pt x="33" y="1912"/>
                  </a:lnTo>
                  <a:close/>
                </a:path>
              </a:pathLst>
            </a:custGeom>
            <a:solidFill>
              <a:srgbClr val="FFB6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grpSp>
          <p:nvGrpSpPr>
            <p:cNvPr id="5" name="Group 30"/>
            <p:cNvGrpSpPr/>
            <p:nvPr/>
          </p:nvGrpSpPr>
          <p:grpSpPr>
            <a:xfrm>
              <a:off x="3147135" y="2541156"/>
              <a:ext cx="2739559" cy="2747962"/>
              <a:chOff x="3288989" y="2703490"/>
              <a:chExt cx="2465014" cy="2472576"/>
            </a:xfrm>
          </p:grpSpPr>
          <p:sp>
            <p:nvSpPr>
              <p:cNvPr id="48" name="Freeform 14"/>
              <p:cNvSpPr>
                <a:spLocks/>
              </p:cNvSpPr>
              <p:nvPr/>
            </p:nvSpPr>
            <p:spPr bwMode="auto">
              <a:xfrm>
                <a:off x="3288989" y="2703490"/>
                <a:ext cx="2465014" cy="2472576"/>
              </a:xfrm>
              <a:custGeom>
                <a:avLst/>
                <a:gdLst/>
                <a:ahLst/>
                <a:cxnLst>
                  <a:cxn ang="0">
                    <a:pos x="4352" y="2176"/>
                  </a:cxn>
                  <a:cxn ang="0">
                    <a:pos x="2176" y="0"/>
                  </a:cxn>
                  <a:cxn ang="0">
                    <a:pos x="0" y="2176"/>
                  </a:cxn>
                  <a:cxn ang="0">
                    <a:pos x="2176" y="4352"/>
                  </a:cxn>
                  <a:cxn ang="0">
                    <a:pos x="2176" y="4352"/>
                  </a:cxn>
                  <a:cxn ang="0">
                    <a:pos x="2176" y="2176"/>
                  </a:cxn>
                  <a:cxn ang="0">
                    <a:pos x="4352" y="2176"/>
                  </a:cxn>
                </a:cxnLst>
                <a:rect l="0" t="0" r="r" b="b"/>
                <a:pathLst>
                  <a:path w="4352" h="4352">
                    <a:moveTo>
                      <a:pt x="4352" y="2176"/>
                    </a:moveTo>
                    <a:cubicBezTo>
                      <a:pt x="4352" y="975"/>
                      <a:pt x="3378" y="0"/>
                      <a:pt x="2176" y="0"/>
                    </a:cubicBezTo>
                    <a:cubicBezTo>
                      <a:pt x="975" y="0"/>
                      <a:pt x="0" y="975"/>
                      <a:pt x="0" y="2176"/>
                    </a:cubicBezTo>
                    <a:cubicBezTo>
                      <a:pt x="0" y="3378"/>
                      <a:pt x="975" y="4352"/>
                      <a:pt x="2176" y="4352"/>
                    </a:cubicBezTo>
                    <a:cubicBezTo>
                      <a:pt x="2176" y="4352"/>
                      <a:pt x="2176" y="4352"/>
                      <a:pt x="2176" y="4352"/>
                    </a:cubicBezTo>
                    <a:lnTo>
                      <a:pt x="2176" y="2176"/>
                    </a:lnTo>
                    <a:lnTo>
                      <a:pt x="4352" y="2176"/>
                    </a:lnTo>
                    <a:close/>
                  </a:path>
                </a:pathLst>
              </a:custGeom>
              <a:solidFill>
                <a:srgbClr val="DC69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49" name="Freeform 15"/>
              <p:cNvSpPr>
                <a:spLocks/>
              </p:cNvSpPr>
              <p:nvPr/>
            </p:nvSpPr>
            <p:spPr bwMode="auto">
              <a:xfrm>
                <a:off x="4508149" y="3939777"/>
                <a:ext cx="1235561" cy="1233487"/>
              </a:xfrm>
              <a:custGeom>
                <a:avLst/>
                <a:gdLst/>
                <a:ahLst/>
                <a:cxnLst>
                  <a:cxn ang="0">
                    <a:pos x="0" y="2176"/>
                  </a:cxn>
                  <a:cxn ang="0">
                    <a:pos x="2176" y="0"/>
                  </a:cxn>
                  <a:cxn ang="0">
                    <a:pos x="0" y="0"/>
                  </a:cxn>
                  <a:cxn ang="0">
                    <a:pos x="0" y="2176"/>
                  </a:cxn>
                </a:cxnLst>
                <a:rect l="0" t="0" r="r" b="b"/>
                <a:pathLst>
                  <a:path w="2176" h="2176">
                    <a:moveTo>
                      <a:pt x="0" y="2176"/>
                    </a:moveTo>
                    <a:cubicBezTo>
                      <a:pt x="1202" y="2176"/>
                      <a:pt x="2176" y="1202"/>
                      <a:pt x="2176" y="0"/>
                    </a:cubicBezTo>
                    <a:lnTo>
                      <a:pt x="0" y="0"/>
                    </a:lnTo>
                    <a:lnTo>
                      <a:pt x="0" y="2176"/>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grpSp>
        <p:sp>
          <p:nvSpPr>
            <p:cNvPr id="46" name="Freeform 16"/>
            <p:cNvSpPr>
              <a:spLocks/>
            </p:cNvSpPr>
            <p:nvPr/>
          </p:nvSpPr>
          <p:spPr bwMode="auto">
            <a:xfrm>
              <a:off x="3559538" y="2917867"/>
              <a:ext cx="1919223" cy="1915379"/>
            </a:xfrm>
            <a:custGeom>
              <a:avLst/>
              <a:gdLst/>
              <a:ahLst/>
              <a:cxnLst>
                <a:cxn ang="0">
                  <a:pos x="0" y="1072"/>
                </a:cxn>
                <a:cxn ang="0">
                  <a:pos x="1064" y="0"/>
                </a:cxn>
                <a:cxn ang="0">
                  <a:pos x="1064" y="0"/>
                </a:cxn>
                <a:cxn ang="0">
                  <a:pos x="1064" y="0"/>
                </a:cxn>
                <a:cxn ang="0">
                  <a:pos x="2128" y="1072"/>
                </a:cxn>
                <a:cxn ang="0">
                  <a:pos x="2128" y="1072"/>
                </a:cxn>
                <a:cxn ang="0">
                  <a:pos x="2128" y="1072"/>
                </a:cxn>
                <a:cxn ang="0">
                  <a:pos x="1064" y="2144"/>
                </a:cxn>
                <a:cxn ang="0">
                  <a:pos x="1064" y="2144"/>
                </a:cxn>
                <a:cxn ang="0">
                  <a:pos x="1064" y="2144"/>
                </a:cxn>
                <a:cxn ang="0">
                  <a:pos x="0" y="1072"/>
                </a:cxn>
                <a:cxn ang="0">
                  <a:pos x="0" y="1072"/>
                </a:cxn>
              </a:cxnLst>
              <a:rect l="0" t="0" r="r" b="b"/>
              <a:pathLst>
                <a:path w="2128" h="2144">
                  <a:moveTo>
                    <a:pt x="0" y="1072"/>
                  </a:moveTo>
                  <a:cubicBezTo>
                    <a:pt x="0" y="480"/>
                    <a:pt x="477" y="0"/>
                    <a:pt x="1064" y="0"/>
                  </a:cubicBezTo>
                  <a:cubicBezTo>
                    <a:pt x="1064" y="0"/>
                    <a:pt x="1064" y="0"/>
                    <a:pt x="1064" y="0"/>
                  </a:cubicBezTo>
                  <a:lnTo>
                    <a:pt x="1064" y="0"/>
                  </a:lnTo>
                  <a:cubicBezTo>
                    <a:pt x="1652" y="0"/>
                    <a:pt x="2128" y="480"/>
                    <a:pt x="2128" y="1072"/>
                  </a:cubicBezTo>
                  <a:cubicBezTo>
                    <a:pt x="2128" y="1072"/>
                    <a:pt x="2128" y="1072"/>
                    <a:pt x="2128" y="1072"/>
                  </a:cubicBezTo>
                  <a:lnTo>
                    <a:pt x="2128" y="1072"/>
                  </a:lnTo>
                  <a:cubicBezTo>
                    <a:pt x="2128" y="1665"/>
                    <a:pt x="1652" y="2144"/>
                    <a:pt x="1064" y="2144"/>
                  </a:cubicBezTo>
                  <a:cubicBezTo>
                    <a:pt x="1064" y="2144"/>
                    <a:pt x="1064" y="2144"/>
                    <a:pt x="1064" y="2144"/>
                  </a:cubicBezTo>
                  <a:lnTo>
                    <a:pt x="1064" y="2144"/>
                  </a:lnTo>
                  <a:cubicBezTo>
                    <a:pt x="477" y="2144"/>
                    <a:pt x="0" y="1665"/>
                    <a:pt x="0" y="1072"/>
                  </a:cubicBezTo>
                  <a:cubicBezTo>
                    <a:pt x="0" y="1072"/>
                    <a:pt x="0" y="1072"/>
                    <a:pt x="0" y="1072"/>
                  </a:cubicBezTo>
                  <a:close/>
                </a:path>
              </a:pathLst>
            </a:custGeom>
            <a:solidFill>
              <a:srgbClr val="EB8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dirty="0">
                <a:latin typeface="+mj-lt"/>
              </a:endParaRPr>
            </a:p>
          </p:txBody>
        </p:sp>
        <p:sp>
          <p:nvSpPr>
            <p:cNvPr id="47" name="Freeform 18"/>
            <p:cNvSpPr>
              <a:spLocks/>
            </p:cNvSpPr>
            <p:nvPr/>
          </p:nvSpPr>
          <p:spPr bwMode="auto">
            <a:xfrm>
              <a:off x="3986361" y="3342767"/>
              <a:ext cx="1065579" cy="1065578"/>
            </a:xfrm>
            <a:custGeom>
              <a:avLst/>
              <a:gdLst/>
              <a:ahLst/>
              <a:cxnLst>
                <a:cxn ang="0">
                  <a:pos x="0" y="576"/>
                </a:cxn>
                <a:cxn ang="0">
                  <a:pos x="568" y="0"/>
                </a:cxn>
                <a:cxn ang="0">
                  <a:pos x="568" y="0"/>
                </a:cxn>
                <a:cxn ang="0">
                  <a:pos x="568" y="0"/>
                </a:cxn>
                <a:cxn ang="0">
                  <a:pos x="1136" y="576"/>
                </a:cxn>
                <a:cxn ang="0">
                  <a:pos x="1136" y="576"/>
                </a:cxn>
                <a:cxn ang="0">
                  <a:pos x="1136" y="576"/>
                </a:cxn>
                <a:cxn ang="0">
                  <a:pos x="568" y="1152"/>
                </a:cxn>
                <a:cxn ang="0">
                  <a:pos x="568" y="1152"/>
                </a:cxn>
                <a:cxn ang="0">
                  <a:pos x="568" y="1152"/>
                </a:cxn>
                <a:cxn ang="0">
                  <a:pos x="0" y="576"/>
                </a:cxn>
                <a:cxn ang="0">
                  <a:pos x="0" y="576"/>
                </a:cxn>
              </a:cxnLst>
              <a:rect l="0" t="0" r="r" b="b"/>
              <a:pathLst>
                <a:path w="1136" h="1152">
                  <a:moveTo>
                    <a:pt x="0" y="576"/>
                  </a:moveTo>
                  <a:cubicBezTo>
                    <a:pt x="0" y="258"/>
                    <a:pt x="255" y="0"/>
                    <a:pt x="568" y="0"/>
                  </a:cubicBezTo>
                  <a:cubicBezTo>
                    <a:pt x="568" y="0"/>
                    <a:pt x="568" y="0"/>
                    <a:pt x="568" y="0"/>
                  </a:cubicBezTo>
                  <a:lnTo>
                    <a:pt x="568" y="0"/>
                  </a:lnTo>
                  <a:cubicBezTo>
                    <a:pt x="882" y="0"/>
                    <a:pt x="1136" y="258"/>
                    <a:pt x="1136" y="576"/>
                  </a:cubicBezTo>
                  <a:cubicBezTo>
                    <a:pt x="1136" y="576"/>
                    <a:pt x="1136" y="576"/>
                    <a:pt x="1136" y="576"/>
                  </a:cubicBezTo>
                  <a:lnTo>
                    <a:pt x="1136" y="576"/>
                  </a:lnTo>
                  <a:cubicBezTo>
                    <a:pt x="1136" y="895"/>
                    <a:pt x="882" y="1152"/>
                    <a:pt x="568" y="1152"/>
                  </a:cubicBezTo>
                  <a:cubicBezTo>
                    <a:pt x="568" y="1152"/>
                    <a:pt x="568" y="1152"/>
                    <a:pt x="568" y="1152"/>
                  </a:cubicBezTo>
                  <a:lnTo>
                    <a:pt x="568" y="1152"/>
                  </a:lnTo>
                  <a:cubicBezTo>
                    <a:pt x="255" y="1152"/>
                    <a:pt x="0" y="895"/>
                    <a:pt x="0" y="576"/>
                  </a:cubicBezTo>
                  <a:cubicBezTo>
                    <a:pt x="0" y="576"/>
                    <a:pt x="0" y="576"/>
                    <a:pt x="0" y="576"/>
                  </a:cubicBezTo>
                  <a:close/>
                </a:path>
              </a:pathLst>
            </a:custGeom>
            <a:solidFill>
              <a:srgbClr val="FFC000"/>
            </a:solidFill>
            <a:ln w="0">
              <a:solidFill>
                <a:schemeClr val="bg2"/>
              </a:solidFill>
              <a:prstDash val="solid"/>
              <a:round/>
              <a:headEnd/>
              <a:tailEnd/>
            </a:ln>
          </p:spPr>
          <p:txBody>
            <a:bodyPr vert="horz" wrap="square" lIns="91440" tIns="45720" rIns="91440" bIns="45720" numCol="1" anchor="ctr" anchorCtr="1" compatLnSpc="1">
              <a:prstTxWarp prst="textNoShape">
                <a:avLst/>
              </a:prstTxWarp>
            </a:bodyPr>
            <a:lstStyle/>
            <a:p>
              <a:pPr algn="ctr"/>
              <a:r>
                <a:rPr lang="en-US" sz="1600" dirty="0" smtClean="0">
                  <a:solidFill>
                    <a:schemeClr val="bg2"/>
                  </a:solidFill>
                  <a:latin typeface="+mj-lt"/>
                </a:rPr>
                <a:t>Core Talent</a:t>
              </a:r>
              <a:endParaRPr lang="en-US" sz="1600" dirty="0">
                <a:solidFill>
                  <a:schemeClr val="bg2"/>
                </a:solidFill>
                <a:latin typeface="+mj-lt"/>
              </a:endParaRPr>
            </a:p>
          </p:txBody>
        </p:sp>
      </p:grpSp>
      <p:sp>
        <p:nvSpPr>
          <p:cNvPr id="62" name="Title 144"/>
          <p:cNvSpPr>
            <a:spLocks noGrp="1"/>
          </p:cNvSpPr>
          <p:nvPr>
            <p:ph type="title"/>
          </p:nvPr>
        </p:nvSpPr>
        <p:spPr>
          <a:xfrm>
            <a:off x="533400" y="685800"/>
            <a:ext cx="8077200" cy="914400"/>
          </a:xfrm>
        </p:spPr>
        <p:txBody>
          <a:bodyPr/>
          <a:lstStyle/>
          <a:p>
            <a:r>
              <a:rPr lang="en-US" dirty="0" smtClean="0"/>
              <a:t>The talent-driven organization</a:t>
            </a:r>
            <a:endParaRPr lang="en-US" dirty="0"/>
          </a:p>
        </p:txBody>
      </p:sp>
      <p:grpSp>
        <p:nvGrpSpPr>
          <p:cNvPr id="6" name="Group 62"/>
          <p:cNvGrpSpPr/>
          <p:nvPr/>
        </p:nvGrpSpPr>
        <p:grpSpPr>
          <a:xfrm>
            <a:off x="3419340" y="2275353"/>
            <a:ext cx="2529514" cy="1529562"/>
            <a:chOff x="3383715" y="2275353"/>
            <a:chExt cx="2529514" cy="1529562"/>
          </a:xfrm>
        </p:grpSpPr>
        <p:sp>
          <p:nvSpPr>
            <p:cNvPr id="61" name="TextBox 60"/>
            <p:cNvSpPr txBox="1"/>
            <p:nvPr/>
          </p:nvSpPr>
          <p:spPr>
            <a:xfrm>
              <a:off x="3383715" y="2275353"/>
              <a:ext cx="2341489" cy="403412"/>
            </a:xfrm>
            <a:prstGeom prst="rect">
              <a:avLst/>
            </a:prstGeom>
            <a:noFill/>
          </p:spPr>
          <p:txBody>
            <a:bodyPr wrap="none" lIns="0" tIns="0" rIns="0" bIns="0" rtlCol="0">
              <a:prstTxWarp prst="textArchUp">
                <a:avLst>
                  <a:gd name="adj" fmla="val 12083774"/>
                </a:avLst>
              </a:prstTxWarp>
              <a:noAutofit/>
            </a:bodyPr>
            <a:lstStyle/>
            <a:p>
              <a:pPr indent="-246175">
                <a:spcAft>
                  <a:spcPts val="808"/>
                </a:spcAft>
              </a:pPr>
              <a:r>
                <a:rPr lang="en-US" sz="1600" dirty="0" smtClean="0">
                  <a:solidFill>
                    <a:schemeClr val="bg2"/>
                  </a:solidFill>
                  <a:latin typeface="+mj-lt"/>
                </a:rPr>
                <a:t>Technology</a:t>
              </a:r>
            </a:p>
          </p:txBody>
        </p:sp>
        <p:sp>
          <p:nvSpPr>
            <p:cNvPr id="42" name="TextBox 41"/>
            <p:cNvSpPr txBox="1"/>
            <p:nvPr/>
          </p:nvSpPr>
          <p:spPr>
            <a:xfrm>
              <a:off x="3500490" y="2665253"/>
              <a:ext cx="2341489" cy="403412"/>
            </a:xfrm>
            <a:prstGeom prst="rect">
              <a:avLst/>
            </a:prstGeom>
            <a:noFill/>
          </p:spPr>
          <p:txBody>
            <a:bodyPr wrap="none" lIns="0" tIns="0" rIns="0" bIns="0" rtlCol="0">
              <a:prstTxWarp prst="textArchUp">
                <a:avLst>
                  <a:gd name="adj" fmla="val 12083774"/>
                </a:avLst>
              </a:prstTxWarp>
              <a:noAutofit/>
            </a:bodyPr>
            <a:lstStyle/>
            <a:p>
              <a:pPr indent="-246175">
                <a:spcAft>
                  <a:spcPts val="808"/>
                </a:spcAft>
              </a:pPr>
              <a:r>
                <a:rPr lang="en-US" sz="1600" dirty="0" smtClean="0">
                  <a:solidFill>
                    <a:schemeClr val="bg2"/>
                  </a:solidFill>
                  <a:latin typeface="+mj-lt"/>
                </a:rPr>
                <a:t>Process</a:t>
              </a:r>
            </a:p>
          </p:txBody>
        </p:sp>
        <p:sp>
          <p:nvSpPr>
            <p:cNvPr id="56" name="TextBox 55"/>
            <p:cNvSpPr txBox="1"/>
            <p:nvPr/>
          </p:nvSpPr>
          <p:spPr>
            <a:xfrm>
              <a:off x="3571740" y="3033378"/>
              <a:ext cx="2341489" cy="403412"/>
            </a:xfrm>
            <a:prstGeom prst="rect">
              <a:avLst/>
            </a:prstGeom>
            <a:noFill/>
          </p:spPr>
          <p:txBody>
            <a:bodyPr wrap="none" lIns="0" tIns="0" rIns="0" bIns="0" rtlCol="0">
              <a:prstTxWarp prst="textArchUp">
                <a:avLst>
                  <a:gd name="adj" fmla="val 12083774"/>
                </a:avLst>
              </a:prstTxWarp>
              <a:noAutofit/>
            </a:bodyPr>
            <a:lstStyle/>
            <a:p>
              <a:pPr indent="-246175">
                <a:spcAft>
                  <a:spcPts val="808"/>
                </a:spcAft>
              </a:pPr>
              <a:r>
                <a:rPr lang="en-US" sz="1600" dirty="0" smtClean="0">
                  <a:solidFill>
                    <a:schemeClr val="bg2"/>
                  </a:solidFill>
                  <a:latin typeface="+mj-lt"/>
                </a:rPr>
                <a:t>Brand</a:t>
              </a:r>
            </a:p>
          </p:txBody>
        </p:sp>
        <p:sp>
          <p:nvSpPr>
            <p:cNvPr id="60" name="TextBox 59"/>
            <p:cNvSpPr txBox="1"/>
            <p:nvPr/>
          </p:nvSpPr>
          <p:spPr>
            <a:xfrm>
              <a:off x="3512365" y="3401503"/>
              <a:ext cx="2341489" cy="403412"/>
            </a:xfrm>
            <a:prstGeom prst="rect">
              <a:avLst/>
            </a:prstGeom>
            <a:noFill/>
          </p:spPr>
          <p:txBody>
            <a:bodyPr wrap="none" lIns="0" tIns="0" rIns="0" bIns="0" rtlCol="0">
              <a:prstTxWarp prst="textArchUp">
                <a:avLst>
                  <a:gd name="adj" fmla="val 12083774"/>
                </a:avLst>
              </a:prstTxWarp>
              <a:noAutofit/>
            </a:bodyPr>
            <a:lstStyle/>
            <a:p>
              <a:pPr indent="-246175">
                <a:spcAft>
                  <a:spcPts val="808"/>
                </a:spcAft>
              </a:pPr>
              <a:r>
                <a:rPr lang="en-US" sz="1600" dirty="0" smtClean="0">
                  <a:solidFill>
                    <a:schemeClr val="bg2"/>
                  </a:solidFill>
                  <a:latin typeface="+mj-lt"/>
                </a:rPr>
                <a:t>Culture</a:t>
              </a:r>
            </a:p>
          </p:txBody>
        </p:sp>
      </p:gr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Engagement is not an initiative</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11</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Implications—engagement is not an initiative</a:t>
            </a:r>
            <a:br>
              <a:rPr lang="en-GB" dirty="0" smtClean="0"/>
            </a:br>
            <a:endParaRPr lang="en-GB" b="0" i="0" dirty="0"/>
          </a:p>
        </p:txBody>
      </p:sp>
      <p:sp>
        <p:nvSpPr>
          <p:cNvPr id="3" name="Content Placeholder 2"/>
          <p:cNvSpPr>
            <a:spLocks noGrp="1"/>
          </p:cNvSpPr>
          <p:nvPr>
            <p:ph sz="quarter" idx="14"/>
          </p:nvPr>
        </p:nvSpPr>
        <p:spPr/>
        <p:txBody>
          <a:bodyPr/>
          <a:lstStyle/>
          <a:p>
            <a:r>
              <a:rPr lang="en-GB" b="1" dirty="0" smtClean="0">
                <a:solidFill>
                  <a:schemeClr val="tx2"/>
                </a:solidFill>
              </a:rPr>
              <a:t>‘Moving the engagement needle’ involves using old levers in new ways</a:t>
            </a:r>
          </a:p>
          <a:p>
            <a:pPr marL="273050" lvl="0" indent="-273050">
              <a:spcAft>
                <a:spcPts val="600"/>
              </a:spcAft>
              <a:buFont typeface="Arial" pitchFamily="34" charset="0"/>
              <a:buChar char="•"/>
            </a:pPr>
            <a:r>
              <a:rPr lang="en-US" sz="1800" dirty="0" smtClean="0"/>
              <a:t>Missions that matter</a:t>
            </a:r>
          </a:p>
          <a:p>
            <a:pPr marL="273050" lvl="0" indent="-273050">
              <a:spcAft>
                <a:spcPts val="600"/>
              </a:spcAft>
              <a:buFont typeface="Arial" pitchFamily="34" charset="0"/>
              <a:buChar char="•"/>
            </a:pPr>
            <a:r>
              <a:rPr lang="en-US" sz="1800" dirty="0" smtClean="0"/>
              <a:t>Employee value proposition</a:t>
            </a:r>
          </a:p>
          <a:p>
            <a:pPr marL="821690" lvl="2" indent="-273050">
              <a:spcAft>
                <a:spcPts val="600"/>
              </a:spcAft>
              <a:buFont typeface="Arial" pitchFamily="34" charset="0"/>
              <a:buChar char="•"/>
            </a:pPr>
            <a:r>
              <a:rPr lang="en-US" sz="1800" dirty="0" smtClean="0"/>
              <a:t>Transparent technologies</a:t>
            </a:r>
          </a:p>
          <a:p>
            <a:pPr marL="821690" lvl="2" indent="-273050">
              <a:spcAft>
                <a:spcPts val="600"/>
              </a:spcAft>
              <a:buFont typeface="Arial" pitchFamily="34" charset="0"/>
              <a:buChar char="•"/>
            </a:pPr>
            <a:r>
              <a:rPr lang="en-US" sz="1800" dirty="0" smtClean="0"/>
              <a:t>Job design</a:t>
            </a:r>
          </a:p>
          <a:p>
            <a:pPr marL="821690" lvl="2" indent="-273050">
              <a:spcAft>
                <a:spcPts val="600"/>
              </a:spcAft>
              <a:buFont typeface="Arial" pitchFamily="34" charset="0"/>
              <a:buChar char="•"/>
            </a:pPr>
            <a:r>
              <a:rPr lang="en-US" sz="1800" dirty="0" smtClean="0"/>
              <a:t>Culture</a:t>
            </a:r>
          </a:p>
          <a:p>
            <a:pPr marL="821690" lvl="2" indent="-273050">
              <a:spcAft>
                <a:spcPts val="600"/>
              </a:spcAft>
              <a:buFont typeface="Arial" pitchFamily="34" charset="0"/>
              <a:buChar char="•"/>
            </a:pPr>
            <a:r>
              <a:rPr lang="en-US" sz="1800" dirty="0" smtClean="0"/>
              <a:t>Leadership</a:t>
            </a:r>
          </a:p>
        </p:txBody>
      </p:sp>
      <p:sp>
        <p:nvSpPr>
          <p:cNvPr id="5" name="Slide Number Placeholder 4"/>
          <p:cNvSpPr>
            <a:spLocks noGrp="1"/>
          </p:cNvSpPr>
          <p:nvPr>
            <p:ph type="sldNum" sz="quarter" idx="4"/>
          </p:nvPr>
        </p:nvSpPr>
        <p:spPr/>
        <p:txBody>
          <a:bodyPr/>
          <a:lstStyle/>
          <a:p>
            <a:fld id="{9EBD5762-3BDC-484D-9503-7EA6D5A9A8CE}" type="slidenum">
              <a:rPr lang="en-GB" smtClean="0"/>
              <a:pPr/>
              <a:t>12</a:t>
            </a:fld>
            <a:endParaRPr lang="en-GB" dirty="0"/>
          </a:p>
        </p:txBody>
      </p:sp>
      <p:cxnSp>
        <p:nvCxnSpPr>
          <p:cNvPr id="13" name="Straight Arrow Connector 12"/>
          <p:cNvCxnSpPr/>
          <p:nvPr/>
        </p:nvCxnSpPr>
        <p:spPr>
          <a:xfrm rot="5400000">
            <a:off x="2869374" y="5154581"/>
            <a:ext cx="2795650" cy="1588"/>
          </a:xfrm>
          <a:prstGeom prst="straightConnector1">
            <a:avLst/>
          </a:prstGeom>
          <a:ln w="19050">
            <a:solidFill>
              <a:schemeClr val="tx2"/>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62400" y="3505200"/>
            <a:ext cx="353943" cy="1415970"/>
          </a:xfrm>
          <a:prstGeom prst="rect">
            <a:avLst/>
          </a:prstGeom>
          <a:noFill/>
        </p:spPr>
        <p:txBody>
          <a:bodyPr vert="vert270" wrap="square" rtlCol="0">
            <a:spAutoFit/>
          </a:bodyPr>
          <a:lstStyle/>
          <a:p>
            <a:r>
              <a:rPr lang="en-US" sz="1100" b="1" dirty="0" smtClean="0">
                <a:solidFill>
                  <a:schemeClr val="tx2"/>
                </a:solidFill>
              </a:rPr>
              <a:t>Organizational</a:t>
            </a:r>
          </a:p>
        </p:txBody>
      </p:sp>
      <p:sp>
        <p:nvSpPr>
          <p:cNvPr id="15" name="TextBox 14"/>
          <p:cNvSpPr txBox="1"/>
          <p:nvPr/>
        </p:nvSpPr>
        <p:spPr>
          <a:xfrm>
            <a:off x="3962399" y="5486400"/>
            <a:ext cx="353943" cy="749564"/>
          </a:xfrm>
          <a:prstGeom prst="rect">
            <a:avLst/>
          </a:prstGeom>
          <a:noFill/>
        </p:spPr>
        <p:txBody>
          <a:bodyPr vert="vert270" wrap="none" rtlCol="0">
            <a:spAutoFit/>
          </a:bodyPr>
          <a:lstStyle/>
          <a:p>
            <a:r>
              <a:rPr lang="en-US" sz="1100" b="1" dirty="0" smtClean="0">
                <a:solidFill>
                  <a:schemeClr val="tx2"/>
                </a:solidFill>
              </a:rPr>
              <a:t>Individual</a:t>
            </a:r>
          </a:p>
        </p:txBody>
      </p:sp>
      <p:graphicFrame>
        <p:nvGraphicFramePr>
          <p:cNvPr id="16" name="Content Placeholder 3"/>
          <p:cNvGraphicFramePr>
            <a:graphicFrameLocks/>
          </p:cNvGraphicFramePr>
          <p:nvPr/>
        </p:nvGraphicFramePr>
        <p:xfrm>
          <a:off x="4498849" y="1600200"/>
          <a:ext cx="4267199"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p:cNvSpPr txBox="1"/>
          <p:nvPr/>
        </p:nvSpPr>
        <p:spPr>
          <a:xfrm>
            <a:off x="4267994" y="1752600"/>
            <a:ext cx="4498054" cy="914400"/>
          </a:xfrm>
          <a:prstGeom prst="rect">
            <a:avLst/>
          </a:prstGeom>
          <a:noFill/>
        </p:spPr>
        <p:txBody>
          <a:bodyPr wrap="square" lIns="0" tIns="0" rIns="0" bIns="0" rtlCol="0">
            <a:noAutofit/>
          </a:bodyPr>
          <a:lstStyle/>
          <a:p>
            <a:pPr>
              <a:spcAft>
                <a:spcPts val="600"/>
              </a:spcAft>
            </a:pPr>
            <a:r>
              <a:rPr lang="en-US" sz="1600" dirty="0" smtClean="0">
                <a:latin typeface="+mj-lt"/>
              </a:rPr>
              <a:t>High performing organizations align elements of their organization with their talent strategy — that is, the daily experience of the employee fuels engagement and strategic improvisation</a:t>
            </a:r>
          </a:p>
          <a:p>
            <a:pPr marL="1588" lvl="1" indent="-1588">
              <a:spcAft>
                <a:spcPts val="600"/>
              </a:spcAft>
            </a:pPr>
            <a:r>
              <a:rPr lang="en-US" sz="1600" dirty="0" smtClean="0">
                <a:latin typeface="+mj-lt"/>
              </a:rPr>
              <a:t>Lack of alignment leads to Captives, Tenants, the Disengaged and retention issues</a:t>
            </a:r>
          </a:p>
          <a:p>
            <a:pPr indent="-274320">
              <a:spcAft>
                <a:spcPts val="900"/>
              </a:spcAft>
            </a:pPr>
            <a:endParaRPr lang="en-US" dirty="0" err="1" smtClean="0">
              <a:latin typeface="Georgi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br>
              <a:rPr lang="en-US" dirty="0" smtClean="0"/>
            </a:br>
            <a:r>
              <a:rPr lang="en-US" b="0" i="0" dirty="0" smtClean="0"/>
              <a:t>Innovation in the engagement space</a:t>
            </a:r>
            <a:endParaRPr lang="en-GB" b="0" i="0" dirty="0"/>
          </a:p>
        </p:txBody>
      </p:sp>
      <p:sp>
        <p:nvSpPr>
          <p:cNvPr id="3" name="Content Placeholder 2"/>
          <p:cNvSpPr>
            <a:spLocks noGrp="1"/>
          </p:cNvSpPr>
          <p:nvPr>
            <p:ph sz="quarter" idx="15"/>
          </p:nvPr>
        </p:nvSpPr>
        <p:spPr>
          <a:xfrm>
            <a:off x="533400" y="1752600"/>
            <a:ext cx="8077200" cy="4239622"/>
          </a:xfrm>
        </p:spPr>
        <p:txBody>
          <a:bodyPr>
            <a:spAutoFit/>
          </a:bodyPr>
          <a:lstStyle/>
          <a:p>
            <a:r>
              <a:rPr lang="en-US" b="1" dirty="0" smtClean="0">
                <a:solidFill>
                  <a:schemeClr val="tx2"/>
                </a:solidFill>
              </a:rPr>
              <a:t>Using engagement to fuel strategic improvisation –</a:t>
            </a:r>
          </a:p>
          <a:p>
            <a:pPr lvl="1"/>
            <a:r>
              <a:rPr lang="en-US" sz="1800" dirty="0" smtClean="0"/>
              <a:t>We are on the brink of a major shift in organizational innovation</a:t>
            </a:r>
          </a:p>
          <a:p>
            <a:pPr lvl="1"/>
            <a:r>
              <a:rPr lang="en-US" sz="1800" dirty="0" smtClean="0"/>
              <a:t>In some sense, it’s being fueled by a connection with “old science”</a:t>
            </a:r>
          </a:p>
          <a:p>
            <a:pPr lvl="2"/>
            <a:r>
              <a:rPr lang="en-US" sz="1800" dirty="0" smtClean="0"/>
              <a:t>Daniel Pink, David &amp; Wendy Ulrich, et al</a:t>
            </a:r>
          </a:p>
          <a:p>
            <a:pPr lvl="2"/>
            <a:r>
              <a:rPr lang="en-US" sz="1800" dirty="0" smtClean="0"/>
              <a:t>Autonomy, mastery, purpose and abundance</a:t>
            </a:r>
          </a:p>
          <a:p>
            <a:pPr lvl="1"/>
            <a:r>
              <a:rPr lang="en-US" sz="1800" dirty="0" smtClean="0"/>
              <a:t>New environments, like ROWEs</a:t>
            </a:r>
          </a:p>
          <a:p>
            <a:pPr lvl="1"/>
            <a:r>
              <a:rPr lang="en-US" sz="1800" dirty="0" smtClean="0"/>
              <a:t>New structures, like B-corporations</a:t>
            </a:r>
          </a:p>
          <a:p>
            <a:pPr lvl="1"/>
            <a:r>
              <a:rPr lang="en-US" sz="1800" dirty="0" smtClean="0"/>
              <a:t>Transparent technologies accelerating collaboration</a:t>
            </a:r>
          </a:p>
          <a:p>
            <a:pPr lvl="1"/>
            <a:r>
              <a:rPr lang="en-US" sz="1800" dirty="0" smtClean="0"/>
              <a:t>Renewed focus on connecting with values</a:t>
            </a:r>
          </a:p>
          <a:p>
            <a:pPr marL="0" lvl="1" indent="0">
              <a:buNone/>
            </a:pPr>
            <a:r>
              <a:rPr lang="en-US" b="1" dirty="0" smtClean="0">
                <a:solidFill>
                  <a:schemeClr val="tx2"/>
                </a:solidFill>
              </a:rPr>
              <a:t>Strategic improvisation – the difference between classical music and improvisational jazz</a:t>
            </a:r>
          </a:p>
        </p:txBody>
      </p:sp>
      <p:sp>
        <p:nvSpPr>
          <p:cNvPr id="5" name="Slide Number Placeholder 4"/>
          <p:cNvSpPr>
            <a:spLocks noGrp="1"/>
          </p:cNvSpPr>
          <p:nvPr>
            <p:ph type="sldNum" sz="quarter" idx="4"/>
          </p:nvPr>
        </p:nvSpPr>
        <p:spPr/>
        <p:txBody>
          <a:bodyPr/>
          <a:lstStyle/>
          <a:p>
            <a:fld id="{9EBD5762-3BDC-484D-9503-7EA6D5A9A8CE}" type="slidenum">
              <a:rPr lang="en-GB" smtClean="0"/>
              <a:pPr/>
              <a:t>13</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a:xfrm>
            <a:off x="533400" y="4419600"/>
            <a:ext cx="8077200" cy="1371600"/>
          </a:xfrm>
        </p:spPr>
        <p:txBody>
          <a:bodyPr/>
          <a:lstStyle/>
          <a:p>
            <a:pPr algn="r"/>
            <a:r>
              <a:rPr lang="en-US" sz="2000" b="1" dirty="0" smtClean="0"/>
              <a:t>Mark R. Atkinson</a:t>
            </a:r>
          </a:p>
          <a:p>
            <a:pPr algn="r"/>
            <a:r>
              <a:rPr lang="en-US" sz="1400" dirty="0" smtClean="0">
                <a:solidFill>
                  <a:schemeClr val="bg2"/>
                </a:solidFill>
              </a:rPr>
              <a:t>mark.r.atkinson@us.pwc.com</a:t>
            </a:r>
          </a:p>
          <a:p>
            <a:pPr algn="r"/>
            <a:r>
              <a:rPr lang="en-US" sz="1400" dirty="0" smtClean="0"/>
              <a:t>469.939.0205</a:t>
            </a:r>
            <a:endParaRPr lang="en-US" sz="1400"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14</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30 minutes to get to “so what?!”</a:t>
            </a:r>
            <a:endParaRPr lang="en-US" dirty="0"/>
          </a:p>
        </p:txBody>
      </p:sp>
      <p:graphicFrame>
        <p:nvGraphicFramePr>
          <p:cNvPr id="7" name="Content Placeholder 6"/>
          <p:cNvGraphicFramePr>
            <a:graphicFrameLocks noGrp="1"/>
          </p:cNvGraphicFramePr>
          <p:nvPr>
            <p:ph sz="quarter" idx="15"/>
          </p:nvPr>
        </p:nvGraphicFramePr>
        <p:xfrm>
          <a:off x="533400" y="1752600"/>
          <a:ext cx="8077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4"/>
          </p:nvPr>
        </p:nvSpPr>
        <p:spPr/>
        <p:txBody>
          <a:bodyPr/>
          <a:lstStyle/>
          <a:p>
            <a:fld id="{9EBD5762-3BDC-484D-9503-7EA6D5A9A8CE}" type="slidenum">
              <a:rPr lang="en-GB" smtClean="0"/>
              <a:pPr/>
              <a:t>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Focus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3</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Pivotal &amp; critical roles—where are they? </a:t>
            </a:r>
            <a:endParaRPr lang="en-US" dirty="0"/>
          </a:p>
        </p:txBody>
      </p:sp>
      <p:sp>
        <p:nvSpPr>
          <p:cNvPr id="3" name="Content Placeholder 2"/>
          <p:cNvSpPr>
            <a:spLocks noGrp="1"/>
          </p:cNvSpPr>
          <p:nvPr>
            <p:ph sz="quarter" idx="14"/>
          </p:nvPr>
        </p:nvSpPr>
        <p:spPr/>
        <p:txBody>
          <a:bodyPr/>
          <a:lstStyle/>
          <a:p>
            <a:pPr marL="9525" lvl="1" indent="-9525" defTabSz="695325">
              <a:spcAft>
                <a:spcPts val="400"/>
              </a:spcAft>
              <a:buNone/>
            </a:pPr>
            <a:r>
              <a:rPr lang="en-US" sz="1800" b="1" dirty="0" smtClean="0"/>
              <a:t>Pivotal roles</a:t>
            </a:r>
          </a:p>
          <a:p>
            <a:pPr marL="9525" lvl="1" indent="-9525" defTabSz="695325">
              <a:spcAft>
                <a:spcPct val="20000"/>
              </a:spcAft>
              <a:buNone/>
            </a:pPr>
            <a:r>
              <a:rPr lang="en-US" sz="1800" dirty="0" smtClean="0">
                <a:solidFill>
                  <a:schemeClr val="tx2"/>
                </a:solidFill>
              </a:rPr>
              <a:t>Roles where a small performance variation can create a large change in business performance </a:t>
            </a:r>
            <a:r>
              <a:rPr lang="en-US" sz="1800" dirty="0" smtClean="0"/>
              <a:t>and outcomes are considered “pivotal”</a:t>
            </a:r>
          </a:p>
          <a:p>
            <a:pPr marL="9525" lvl="1" indent="-9525" defTabSz="695325">
              <a:spcBef>
                <a:spcPts val="600"/>
              </a:spcBef>
              <a:spcAft>
                <a:spcPct val="20000"/>
              </a:spcAft>
              <a:buNone/>
            </a:pPr>
            <a:r>
              <a:rPr lang="en-US" sz="1800" dirty="0" smtClean="0"/>
              <a:t>Two critical dimensions in defining &amp; identifying pivotal roles:</a:t>
            </a:r>
          </a:p>
          <a:p>
            <a:pPr marL="242888" lvl="2" indent="-242888" defTabSz="695325">
              <a:spcBef>
                <a:spcPts val="600"/>
              </a:spcBef>
              <a:spcAft>
                <a:spcPct val="20000"/>
              </a:spcAft>
              <a:buFont typeface="Arial" charset="0"/>
              <a:buChar char="-"/>
            </a:pPr>
            <a:r>
              <a:rPr lang="en-US" sz="1800" i="1" dirty="0" smtClean="0"/>
              <a:t>A direct tie to delivering distinctive, strategy-based value</a:t>
            </a:r>
          </a:p>
          <a:p>
            <a:pPr marL="266700" lvl="2" indent="-266700" defTabSz="695325">
              <a:spcBef>
                <a:spcPts val="600"/>
              </a:spcBef>
              <a:spcAft>
                <a:spcPct val="20000"/>
              </a:spcAft>
              <a:buFont typeface="Arial" charset="0"/>
              <a:buChar char="-"/>
            </a:pPr>
            <a:r>
              <a:rPr lang="en-US" sz="1800" i="1" dirty="0" smtClean="0"/>
              <a:t>Significant leverage </a:t>
            </a:r>
          </a:p>
          <a:p>
            <a:pPr marL="0" lvl="2" indent="7938" defTabSz="695325">
              <a:spcBef>
                <a:spcPts val="600"/>
              </a:spcBef>
              <a:spcAft>
                <a:spcPct val="20000"/>
              </a:spcAft>
              <a:buNone/>
            </a:pPr>
            <a:r>
              <a:rPr lang="en-US" sz="1800" b="1" dirty="0" smtClean="0">
                <a:solidFill>
                  <a:schemeClr val="tx2"/>
                </a:solidFill>
              </a:rPr>
              <a:t>The often-missed point: </a:t>
            </a:r>
            <a:br>
              <a:rPr lang="en-US" sz="1800" b="1" dirty="0" smtClean="0">
                <a:solidFill>
                  <a:schemeClr val="tx2"/>
                </a:solidFill>
              </a:rPr>
            </a:br>
            <a:r>
              <a:rPr lang="en-US" sz="1800" dirty="0" smtClean="0">
                <a:solidFill>
                  <a:schemeClr val="tx2"/>
                </a:solidFill>
              </a:rPr>
              <a:t>Begin from the </a:t>
            </a:r>
            <a:r>
              <a:rPr lang="en-US" sz="1800" b="1" i="1" dirty="0" smtClean="0">
                <a:solidFill>
                  <a:schemeClr val="tx2"/>
                </a:solidFill>
              </a:rPr>
              <a:t>outside</a:t>
            </a:r>
            <a:r>
              <a:rPr lang="en-US" sz="1800" dirty="0" smtClean="0">
                <a:solidFill>
                  <a:schemeClr val="tx2"/>
                </a:solidFill>
              </a:rPr>
              <a:t> then, work your way back into your value chain to discover pivotal roles</a:t>
            </a:r>
          </a:p>
          <a:p>
            <a:endParaRPr lang="en-US" dirty="0">
              <a:solidFill>
                <a:schemeClr val="accent5"/>
              </a:solidFill>
            </a:endParaRPr>
          </a:p>
        </p:txBody>
      </p:sp>
      <p:sp>
        <p:nvSpPr>
          <p:cNvPr id="6" name="Content Placeholder 5"/>
          <p:cNvSpPr>
            <a:spLocks noGrp="1"/>
          </p:cNvSpPr>
          <p:nvPr>
            <p:ph sz="quarter" idx="15"/>
          </p:nvPr>
        </p:nvSpPr>
        <p:spPr>
          <a:xfrm>
            <a:off x="4648201" y="1752600"/>
            <a:ext cx="4114799" cy="4419600"/>
          </a:xfrm>
        </p:spPr>
        <p:txBody>
          <a:bodyPr/>
          <a:lstStyle/>
          <a:p>
            <a:pPr>
              <a:spcAft>
                <a:spcPts val="400"/>
              </a:spcAft>
            </a:pPr>
            <a:r>
              <a:rPr lang="en-US" sz="1800" b="1" dirty="0" smtClean="0"/>
              <a:t>Critical roles</a:t>
            </a:r>
          </a:p>
          <a:p>
            <a:pPr marL="9525" lvl="1" indent="-9525" defTabSz="695325">
              <a:spcAft>
                <a:spcPct val="20000"/>
              </a:spcAft>
              <a:buNone/>
            </a:pPr>
            <a:r>
              <a:rPr lang="en-US" sz="1800" dirty="0" smtClean="0">
                <a:solidFill>
                  <a:schemeClr val="tx2"/>
                </a:solidFill>
              </a:rPr>
              <a:t>Where is there a market or supply-based risk to core skill sets required in your value chain?</a:t>
            </a:r>
          </a:p>
          <a:p>
            <a:pPr marL="242888" lvl="2" indent="-242888" defTabSz="695325">
              <a:spcBef>
                <a:spcPts val="400"/>
              </a:spcBef>
              <a:spcAft>
                <a:spcPts val="400"/>
              </a:spcAft>
              <a:buFont typeface="Arial" charset="0"/>
              <a:buChar char="-"/>
            </a:pPr>
            <a:r>
              <a:rPr lang="en-US" sz="1800" i="1" dirty="0" smtClean="0"/>
              <a:t>Performance doesn’t always transfer</a:t>
            </a:r>
          </a:p>
          <a:p>
            <a:pPr marL="242888" lvl="2" indent="-242888" defTabSz="695325">
              <a:spcBef>
                <a:spcPts val="600"/>
              </a:spcBef>
              <a:spcAft>
                <a:spcPct val="20000"/>
              </a:spcAft>
              <a:buFont typeface="Arial" charset="0"/>
              <a:buChar char="-"/>
            </a:pPr>
            <a:r>
              <a:rPr lang="en-US" sz="1800" i="1" dirty="0" smtClean="0"/>
              <a:t>Welders can be king for a day</a:t>
            </a:r>
          </a:p>
          <a:p>
            <a:pPr marL="273050" indent="-273050">
              <a:spcAft>
                <a:spcPts val="400"/>
              </a:spcAft>
            </a:pPr>
            <a:r>
              <a:rPr lang="en-US" sz="1800" dirty="0" smtClean="0"/>
              <a:t>In short:</a:t>
            </a:r>
          </a:p>
          <a:p>
            <a:pPr marL="242888" lvl="2" indent="-242888" defTabSz="695325">
              <a:spcBef>
                <a:spcPts val="400"/>
              </a:spcBef>
              <a:spcAft>
                <a:spcPts val="400"/>
              </a:spcAft>
              <a:buFont typeface="Arial" charset="0"/>
              <a:buChar char="-"/>
            </a:pPr>
            <a:r>
              <a:rPr lang="en-US" sz="1800" i="1" dirty="0" smtClean="0"/>
              <a:t>What are the critical roles in your value chain?</a:t>
            </a:r>
          </a:p>
          <a:p>
            <a:pPr marL="242888" lvl="2" indent="-242888" defTabSz="695325">
              <a:spcBef>
                <a:spcPts val="400"/>
              </a:spcBef>
              <a:spcAft>
                <a:spcPts val="400"/>
              </a:spcAft>
              <a:buFont typeface="Arial" charset="0"/>
              <a:buChar char="-"/>
            </a:pPr>
            <a:r>
              <a:rPr lang="en-US" sz="1800" i="1" dirty="0" smtClean="0"/>
              <a:t>What are the demographics of your critical talent?</a:t>
            </a:r>
          </a:p>
          <a:p>
            <a:pPr marL="242888" lvl="2" indent="-242888" defTabSz="695325">
              <a:spcBef>
                <a:spcPts val="400"/>
              </a:spcBef>
              <a:spcAft>
                <a:spcPts val="400"/>
              </a:spcAft>
              <a:buFont typeface="Arial" charset="0"/>
              <a:buChar char="-"/>
            </a:pPr>
            <a:r>
              <a:rPr lang="en-US" sz="1800" i="1" dirty="0" smtClean="0"/>
              <a:t>Does the market make many of those these days?  How long does it take to build or access these talent pools?</a:t>
            </a:r>
          </a:p>
          <a:p>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4</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priorities—targeting talent</a:t>
            </a:r>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5</a:t>
            </a:fld>
            <a:endParaRPr lang="en-GB" dirty="0"/>
          </a:p>
        </p:txBody>
      </p:sp>
      <p:grpSp>
        <p:nvGrpSpPr>
          <p:cNvPr id="9" name="Group 8"/>
          <p:cNvGrpSpPr/>
          <p:nvPr/>
        </p:nvGrpSpPr>
        <p:grpSpPr>
          <a:xfrm>
            <a:off x="2625557" y="1723081"/>
            <a:ext cx="3452570" cy="3914038"/>
            <a:chOff x="2801559" y="1752599"/>
            <a:chExt cx="3230316" cy="3662081"/>
          </a:xfrm>
        </p:grpSpPr>
        <p:sp>
          <p:nvSpPr>
            <p:cNvPr id="15" name="Rectangle 14"/>
            <p:cNvSpPr/>
            <p:nvPr/>
          </p:nvSpPr>
          <p:spPr bwMode="ltGray">
            <a:xfrm>
              <a:off x="3450600" y="2476000"/>
              <a:ext cx="1250016" cy="1433208"/>
            </a:xfrm>
            <a:prstGeom prst="rect">
              <a:avLst/>
            </a:prstGeom>
            <a:solidFill>
              <a:srgbClr val="EB8C0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10844" indent="-210844">
                <a:buFont typeface="Arial" pitchFamily="34" charset="0"/>
                <a:buChar char="•"/>
              </a:pPr>
              <a:r>
                <a:rPr lang="en-US" sz="1400" b="1" dirty="0" smtClean="0">
                  <a:solidFill>
                    <a:schemeClr val="bg1"/>
                  </a:solidFill>
                  <a:latin typeface="+mj-lt"/>
                </a:rPr>
                <a:t>own</a:t>
              </a:r>
            </a:p>
            <a:p>
              <a:pPr marL="210844" indent="-210844">
                <a:buFont typeface="Arial" pitchFamily="34" charset="0"/>
                <a:buChar char="•"/>
              </a:pPr>
              <a:r>
                <a:rPr lang="en-US" sz="1400" b="1" dirty="0" smtClean="0">
                  <a:solidFill>
                    <a:schemeClr val="bg1"/>
                  </a:solidFill>
                  <a:latin typeface="+mj-lt"/>
                </a:rPr>
                <a:t>invest</a:t>
              </a:r>
            </a:p>
            <a:p>
              <a:pPr marL="210844" indent="-210844">
                <a:buFont typeface="Arial" pitchFamily="34" charset="0"/>
                <a:buChar char="•"/>
              </a:pPr>
              <a:r>
                <a:rPr lang="en-US" sz="1400" b="1" dirty="0" smtClean="0">
                  <a:solidFill>
                    <a:schemeClr val="bg1"/>
                  </a:solidFill>
                  <a:latin typeface="+mj-lt"/>
                </a:rPr>
                <a:t>retain</a:t>
              </a:r>
            </a:p>
            <a:p>
              <a:pPr marL="210844" indent="-210844">
                <a:buFont typeface="Arial" pitchFamily="34" charset="0"/>
                <a:buChar char="•"/>
              </a:pPr>
              <a:r>
                <a:rPr lang="en-US" sz="1400" b="1" dirty="0" smtClean="0">
                  <a:solidFill>
                    <a:schemeClr val="bg1"/>
                  </a:solidFill>
                  <a:latin typeface="+mj-lt"/>
                </a:rPr>
                <a:t>develop</a:t>
              </a:r>
            </a:p>
          </p:txBody>
        </p:sp>
        <p:sp>
          <p:nvSpPr>
            <p:cNvPr id="16" name="Rectangle 15"/>
            <p:cNvSpPr/>
            <p:nvPr/>
          </p:nvSpPr>
          <p:spPr bwMode="ltGray">
            <a:xfrm>
              <a:off x="3450600" y="3981472"/>
              <a:ext cx="1250016" cy="1433208"/>
            </a:xfrm>
            <a:prstGeom prst="rect">
              <a:avLst/>
            </a:prstGeom>
            <a:solidFill>
              <a:srgbClr val="DC690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10844" indent="-210844">
                <a:buFont typeface="Arial" pitchFamily="34" charset="0"/>
                <a:buChar char="•"/>
              </a:pPr>
              <a:r>
                <a:rPr lang="en-US" sz="1400" b="1" dirty="0" smtClean="0">
                  <a:solidFill>
                    <a:schemeClr val="bg1"/>
                  </a:solidFill>
                  <a:latin typeface="+mj-lt"/>
                </a:rPr>
                <a:t>access market</a:t>
              </a:r>
            </a:p>
            <a:p>
              <a:pPr marL="210844" indent="-210844">
                <a:buFont typeface="Arial" pitchFamily="34" charset="0"/>
                <a:buChar char="•"/>
              </a:pPr>
              <a:r>
                <a:rPr lang="en-US" sz="1400" b="1" dirty="0" smtClean="0">
                  <a:solidFill>
                    <a:schemeClr val="bg1"/>
                  </a:solidFill>
                  <a:latin typeface="+mj-lt"/>
                </a:rPr>
                <a:t>cost benefit analysis</a:t>
              </a:r>
            </a:p>
          </p:txBody>
        </p:sp>
        <p:sp>
          <p:nvSpPr>
            <p:cNvPr id="17" name="Rectangle 16"/>
            <p:cNvSpPr/>
            <p:nvPr/>
          </p:nvSpPr>
          <p:spPr bwMode="ltGray">
            <a:xfrm>
              <a:off x="4781859" y="2476000"/>
              <a:ext cx="1250016" cy="1433208"/>
            </a:xfrm>
            <a:prstGeom prst="rect">
              <a:avLst/>
            </a:prstGeom>
            <a:solidFill>
              <a:srgbClr val="E0301E"/>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10844" indent="-210844">
                <a:buFont typeface="Arial" pitchFamily="34" charset="0"/>
                <a:buChar char="•"/>
              </a:pPr>
              <a:r>
                <a:rPr lang="en-US" sz="1400" b="1" dirty="0" smtClean="0">
                  <a:solidFill>
                    <a:schemeClr val="bg1"/>
                  </a:solidFill>
                  <a:latin typeface="+mj-lt"/>
                </a:rPr>
                <a:t>own</a:t>
              </a:r>
            </a:p>
            <a:p>
              <a:pPr marL="210844" indent="-210844">
                <a:buFont typeface="Arial" pitchFamily="34" charset="0"/>
                <a:buChar char="•"/>
              </a:pPr>
              <a:r>
                <a:rPr lang="en-US" sz="1400" b="1" dirty="0" smtClean="0">
                  <a:solidFill>
                    <a:schemeClr val="bg1"/>
                  </a:solidFill>
                  <a:latin typeface="+mj-lt"/>
                </a:rPr>
                <a:t>retain</a:t>
              </a:r>
            </a:p>
            <a:p>
              <a:pPr marL="210844" indent="-210844">
                <a:buFont typeface="Arial" pitchFamily="34" charset="0"/>
                <a:buChar char="•"/>
              </a:pPr>
              <a:r>
                <a:rPr lang="en-US" sz="1400" b="1" dirty="0" smtClean="0">
                  <a:solidFill>
                    <a:schemeClr val="bg1"/>
                  </a:solidFill>
                  <a:latin typeface="+mj-lt"/>
                </a:rPr>
                <a:t>develop</a:t>
              </a:r>
            </a:p>
          </p:txBody>
        </p:sp>
        <p:sp>
          <p:nvSpPr>
            <p:cNvPr id="18" name="Rectangle 17"/>
            <p:cNvSpPr/>
            <p:nvPr/>
          </p:nvSpPr>
          <p:spPr bwMode="ltGray">
            <a:xfrm>
              <a:off x="4781859" y="3981472"/>
              <a:ext cx="1250016" cy="1433208"/>
            </a:xfrm>
            <a:prstGeom prst="rect">
              <a:avLst/>
            </a:prstGeom>
            <a:solidFill>
              <a:srgbClr val="A32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10844" indent="-210844">
                <a:buFont typeface="Arial" pitchFamily="34" charset="0"/>
                <a:buChar char="•"/>
              </a:pPr>
              <a:r>
                <a:rPr lang="en-US" sz="1400" b="1" dirty="0" smtClean="0">
                  <a:solidFill>
                    <a:schemeClr val="bg1"/>
                  </a:solidFill>
                  <a:latin typeface="+mj-lt"/>
                </a:rPr>
                <a:t>access</a:t>
              </a:r>
            </a:p>
            <a:p>
              <a:pPr marL="210844" indent="-210844">
                <a:buFont typeface="Arial" pitchFamily="34" charset="0"/>
                <a:buChar char="•"/>
              </a:pPr>
              <a:r>
                <a:rPr lang="en-US" sz="1400" b="1" dirty="0" smtClean="0">
                  <a:solidFill>
                    <a:schemeClr val="bg1"/>
                  </a:solidFill>
                  <a:latin typeface="+mj-lt"/>
                </a:rPr>
                <a:t>contract</a:t>
              </a:r>
            </a:p>
            <a:p>
              <a:pPr marL="210844" indent="-210844">
                <a:buFont typeface="Arial" pitchFamily="34" charset="0"/>
                <a:buChar char="•"/>
              </a:pPr>
              <a:r>
                <a:rPr lang="en-US" sz="1400" b="1" dirty="0" smtClean="0">
                  <a:solidFill>
                    <a:schemeClr val="bg1"/>
                  </a:solidFill>
                  <a:latin typeface="+mj-lt"/>
                </a:rPr>
                <a:t>program manager</a:t>
              </a:r>
            </a:p>
          </p:txBody>
        </p:sp>
        <p:cxnSp>
          <p:nvCxnSpPr>
            <p:cNvPr id="19" name="Elbow Connector 18"/>
            <p:cNvCxnSpPr>
              <a:stCxn id="15" idx="0"/>
              <a:endCxn id="17" idx="0"/>
            </p:cNvCxnSpPr>
            <p:nvPr/>
          </p:nvCxnSpPr>
          <p:spPr>
            <a:xfrm rot="5400000" flipH="1" flipV="1">
              <a:off x="4740964" y="1810371"/>
              <a:ext cx="2133" cy="1331259"/>
            </a:xfrm>
            <a:prstGeom prst="bentConnector3">
              <a:avLst>
                <a:gd name="adj1" fmla="val 22097522"/>
              </a:avLst>
            </a:prstGeom>
            <a:ln w="12700">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20" name="Content Placeholder 11"/>
            <p:cNvSpPr txBox="1">
              <a:spLocks/>
            </p:cNvSpPr>
            <p:nvPr/>
          </p:nvSpPr>
          <p:spPr>
            <a:xfrm>
              <a:off x="4353065" y="1752599"/>
              <a:ext cx="1280175" cy="172779"/>
            </a:xfrm>
            <a:prstGeom prst="rect">
              <a:avLst/>
            </a:prstGeom>
            <a:solidFill>
              <a:schemeClr val="bg2"/>
            </a:solidFill>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288">
                <a:spcAft>
                  <a:spcPts val="600"/>
                </a:spcAft>
                <a:buClr>
                  <a:schemeClr val="tx1"/>
                </a:buClr>
                <a:defRPr/>
              </a:pPr>
              <a:r>
                <a:rPr lang="en-US" sz="1200" b="1" dirty="0" smtClean="0">
                  <a:latin typeface="+mj-lt"/>
                </a:rPr>
                <a:t>Type of role</a:t>
              </a:r>
              <a:endParaRPr lang="en-US" sz="1200" dirty="0" smtClean="0">
                <a:latin typeface="+mj-lt"/>
              </a:endParaRPr>
            </a:p>
          </p:txBody>
        </p:sp>
        <p:sp>
          <p:nvSpPr>
            <p:cNvPr id="21" name="Content Placeholder 11"/>
            <p:cNvSpPr txBox="1">
              <a:spLocks/>
            </p:cNvSpPr>
            <p:nvPr/>
          </p:nvSpPr>
          <p:spPr>
            <a:xfrm>
              <a:off x="3811943" y="2132752"/>
              <a:ext cx="566929" cy="172779"/>
            </a:xfrm>
            <a:prstGeom prst="rect">
              <a:avLst/>
            </a:prstGeom>
            <a:solidFill>
              <a:schemeClr val="bg2"/>
            </a:solidFill>
          </p:spPr>
          <p:txBody>
            <a:bodyPr vert="horz"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288">
                <a:spcAft>
                  <a:spcPts val="600"/>
                </a:spcAft>
                <a:buClr>
                  <a:schemeClr val="tx1"/>
                </a:buClr>
                <a:defRPr/>
              </a:pPr>
              <a:r>
                <a:rPr lang="en-US" sz="1200" dirty="0" smtClean="0">
                  <a:latin typeface="+mj-lt"/>
                </a:rPr>
                <a:t>Strategic</a:t>
              </a:r>
            </a:p>
          </p:txBody>
        </p:sp>
        <p:sp>
          <p:nvSpPr>
            <p:cNvPr id="22" name="Content Placeholder 11"/>
            <p:cNvSpPr txBox="1">
              <a:spLocks/>
            </p:cNvSpPr>
            <p:nvPr/>
          </p:nvSpPr>
          <p:spPr>
            <a:xfrm>
              <a:off x="4794105" y="2132752"/>
              <a:ext cx="1231346" cy="172779"/>
            </a:xfrm>
            <a:prstGeom prst="rect">
              <a:avLst/>
            </a:prstGeom>
            <a:solidFill>
              <a:schemeClr val="bg2"/>
            </a:solidFill>
          </p:spPr>
          <p:txBody>
            <a:bodyPr vert="horz"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288">
                <a:spcAft>
                  <a:spcPts val="600"/>
                </a:spcAft>
                <a:buClr>
                  <a:schemeClr val="tx1"/>
                </a:buClr>
                <a:defRPr/>
              </a:pPr>
              <a:r>
                <a:rPr lang="en-US" sz="1200" dirty="0" smtClean="0">
                  <a:latin typeface="+mj-lt"/>
                </a:rPr>
                <a:t>Business Necessary</a:t>
              </a:r>
            </a:p>
          </p:txBody>
        </p:sp>
        <p:cxnSp>
          <p:nvCxnSpPr>
            <p:cNvPr id="23" name="Elbow Connector 22"/>
            <p:cNvCxnSpPr>
              <a:stCxn id="16" idx="1"/>
              <a:endCxn id="15" idx="1"/>
            </p:cNvCxnSpPr>
            <p:nvPr/>
          </p:nvCxnSpPr>
          <p:spPr>
            <a:xfrm rot="10800000">
              <a:off x="3450600" y="3192606"/>
              <a:ext cx="1588" cy="1505472"/>
            </a:xfrm>
            <a:prstGeom prst="bentConnector3">
              <a:avLst>
                <a:gd name="adj1" fmla="val 26250512"/>
              </a:avLst>
            </a:prstGeom>
            <a:ln w="12700">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24" name="Content Placeholder 11"/>
            <p:cNvSpPr txBox="1">
              <a:spLocks/>
            </p:cNvSpPr>
            <p:nvPr/>
          </p:nvSpPr>
          <p:spPr>
            <a:xfrm rot="16200000">
              <a:off x="2199533" y="3837195"/>
              <a:ext cx="1376829" cy="172778"/>
            </a:xfrm>
            <a:prstGeom prst="rect">
              <a:avLst/>
            </a:prstGeom>
            <a:solidFill>
              <a:schemeClr val="bg2"/>
            </a:solidFill>
          </p:spPr>
          <p:txBody>
            <a:bodyPr vert="horz"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288">
                <a:spcAft>
                  <a:spcPts val="600"/>
                </a:spcAft>
                <a:buClr>
                  <a:schemeClr val="tx1"/>
                </a:buClr>
                <a:defRPr/>
              </a:pPr>
              <a:r>
                <a:rPr lang="en-US" sz="1200" b="1" dirty="0" smtClean="0">
                  <a:latin typeface="+mj-lt"/>
                </a:rPr>
                <a:t>Type of knowledge</a:t>
              </a:r>
              <a:endParaRPr lang="en-US" sz="1200" dirty="0" smtClean="0">
                <a:latin typeface="+mj-lt"/>
              </a:endParaRPr>
            </a:p>
          </p:txBody>
        </p:sp>
        <p:sp>
          <p:nvSpPr>
            <p:cNvPr id="25" name="Content Placeholder 11"/>
            <p:cNvSpPr txBox="1">
              <a:spLocks/>
            </p:cNvSpPr>
            <p:nvPr/>
          </p:nvSpPr>
          <p:spPr>
            <a:xfrm rot="16200000">
              <a:off x="2899273" y="4479651"/>
              <a:ext cx="710681" cy="172778"/>
            </a:xfrm>
            <a:prstGeom prst="rect">
              <a:avLst/>
            </a:prstGeom>
            <a:solidFill>
              <a:schemeClr val="bg2"/>
            </a:solidFill>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288">
                <a:spcAft>
                  <a:spcPts val="600"/>
                </a:spcAft>
                <a:buClr>
                  <a:schemeClr val="tx1"/>
                </a:buClr>
                <a:defRPr/>
              </a:pPr>
              <a:r>
                <a:rPr lang="en-US" sz="1200" dirty="0" smtClean="0">
                  <a:latin typeface="+mj-lt"/>
                </a:rPr>
                <a:t>Generic</a:t>
              </a:r>
            </a:p>
          </p:txBody>
        </p:sp>
        <p:sp>
          <p:nvSpPr>
            <p:cNvPr id="26" name="Content Placeholder 11"/>
            <p:cNvSpPr txBox="1">
              <a:spLocks/>
            </p:cNvSpPr>
            <p:nvPr/>
          </p:nvSpPr>
          <p:spPr>
            <a:xfrm rot="16200000">
              <a:off x="2676462" y="2809977"/>
              <a:ext cx="1156301" cy="172778"/>
            </a:xfrm>
            <a:prstGeom prst="rect">
              <a:avLst/>
            </a:prstGeom>
            <a:solidFill>
              <a:schemeClr val="bg2"/>
            </a:solidFill>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288">
                <a:spcAft>
                  <a:spcPts val="600"/>
                </a:spcAft>
                <a:buClr>
                  <a:schemeClr val="tx1"/>
                </a:buClr>
                <a:defRPr/>
              </a:pPr>
              <a:r>
                <a:rPr lang="en-US" sz="1200" dirty="0" smtClean="0">
                  <a:latin typeface="+mj-lt"/>
                </a:rPr>
                <a:t>Proprietary</a:t>
              </a:r>
            </a:p>
          </p:txBody>
        </p:sp>
      </p:grpSp>
      <p:sp>
        <p:nvSpPr>
          <p:cNvPr id="10" name="Content Placeholder 11"/>
          <p:cNvSpPr txBox="1">
            <a:spLocks/>
          </p:cNvSpPr>
          <p:nvPr/>
        </p:nvSpPr>
        <p:spPr>
          <a:xfrm>
            <a:off x="6431264" y="4038601"/>
            <a:ext cx="2328984" cy="167481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05647">
              <a:spcAft>
                <a:spcPts val="669"/>
              </a:spcAft>
              <a:buClr>
                <a:schemeClr val="tx1"/>
              </a:buClr>
            </a:pPr>
            <a:r>
              <a:rPr lang="en-US" sz="1400" b="1" dirty="0" smtClean="0">
                <a:solidFill>
                  <a:srgbClr val="A32020"/>
                </a:solidFill>
                <a:latin typeface="Georgia" pitchFamily="18" charset="0"/>
              </a:rPr>
              <a:t>Generic/Business Necessary</a:t>
            </a:r>
          </a:p>
          <a:p>
            <a:pPr indent="-274288">
              <a:spcAft>
                <a:spcPts val="600"/>
              </a:spcAft>
              <a:buClr>
                <a:schemeClr val="tx1"/>
              </a:buClr>
            </a:pPr>
            <a:r>
              <a:rPr lang="en-US" sz="1000" b="1" i="1" dirty="0" smtClean="0">
                <a:latin typeface="Georgia" pitchFamily="18" charset="0"/>
              </a:rPr>
              <a:t>Call Center Operator:</a:t>
            </a:r>
          </a:p>
          <a:p>
            <a:pPr indent="-274288">
              <a:spcAft>
                <a:spcPts val="600"/>
              </a:spcAft>
              <a:buClr>
                <a:schemeClr val="tx1"/>
              </a:buClr>
            </a:pPr>
            <a:r>
              <a:rPr lang="en-US" sz="1200" dirty="0" smtClean="0">
                <a:latin typeface="Georgia" pitchFamily="18" charset="0"/>
              </a:rPr>
              <a:t>Needed to respond to customer inquiries, however the skill set required and job function performed are neither proprietary nor strategic.</a:t>
            </a:r>
          </a:p>
        </p:txBody>
      </p:sp>
      <p:sp>
        <p:nvSpPr>
          <p:cNvPr id="11" name="Content Placeholder 9"/>
          <p:cNvSpPr>
            <a:spLocks noGrp="1"/>
          </p:cNvSpPr>
          <p:nvPr/>
        </p:nvSpPr>
        <p:spPr>
          <a:xfrm>
            <a:off x="383753" y="1752601"/>
            <a:ext cx="2249498" cy="1785104"/>
          </a:xfrm>
          <a:prstGeom prst="rect">
            <a:avLst/>
          </a:prstGeom>
        </p:spPr>
        <p:txBody>
          <a:bodyPr vert="horz" wrap="square" lIns="0" tIns="0" rIns="0" bIns="0" rtlCol="0">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12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spcAft>
                <a:spcPts val="600"/>
              </a:spcAft>
            </a:pPr>
            <a:r>
              <a:rPr lang="en-US" sz="1400" b="1" dirty="0" smtClean="0">
                <a:solidFill>
                  <a:srgbClr val="EB8C00"/>
                </a:solidFill>
              </a:rPr>
              <a:t>Proprietary/Strategic</a:t>
            </a:r>
          </a:p>
          <a:p>
            <a:pPr>
              <a:spcAft>
                <a:spcPts val="600"/>
              </a:spcAft>
            </a:pPr>
            <a:r>
              <a:rPr lang="en-US" sz="1000" b="1" i="1" dirty="0" smtClean="0"/>
              <a:t>Green Tech Private Equity Analyst:</a:t>
            </a:r>
          </a:p>
          <a:p>
            <a:pPr>
              <a:spcAft>
                <a:spcPts val="600"/>
              </a:spcAft>
            </a:pPr>
            <a:r>
              <a:rPr lang="en-US" dirty="0" smtClean="0"/>
              <a:t>Technical knowledge required in both finance and clean technology applied to critical deal flow roles focused on the integration of new technologies through acquisition.</a:t>
            </a:r>
          </a:p>
        </p:txBody>
      </p:sp>
      <p:sp>
        <p:nvSpPr>
          <p:cNvPr id="12" name="Content Placeholder 11"/>
          <p:cNvSpPr>
            <a:spLocks noGrp="1"/>
          </p:cNvSpPr>
          <p:nvPr/>
        </p:nvSpPr>
        <p:spPr>
          <a:xfrm>
            <a:off x="6431264" y="1752601"/>
            <a:ext cx="2328984" cy="1490152"/>
          </a:xfrm>
          <a:prstGeom prst="rect">
            <a:avLst/>
          </a:prstGeom>
        </p:spPr>
        <p:txBody>
          <a:bodyPr vert="horz" wrap="square" lIns="0" tIns="0" rIns="0" bIns="0" rtlCol="0">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12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12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305647" defTabSz="1018824">
              <a:spcAft>
                <a:spcPts val="669"/>
              </a:spcAft>
            </a:pPr>
            <a:r>
              <a:rPr lang="en-US" sz="1400" b="1" dirty="0" smtClean="0">
                <a:solidFill>
                  <a:srgbClr val="E0301E"/>
                </a:solidFill>
              </a:rPr>
              <a:t>Proprietary/Business Necessary</a:t>
            </a:r>
          </a:p>
          <a:p>
            <a:pPr>
              <a:spcAft>
                <a:spcPts val="600"/>
              </a:spcAft>
            </a:pPr>
            <a:r>
              <a:rPr lang="en-US" sz="1000" b="1" i="1" dirty="0" smtClean="0"/>
              <a:t>NASA Engineer:</a:t>
            </a:r>
          </a:p>
          <a:p>
            <a:pPr>
              <a:spcAft>
                <a:spcPts val="600"/>
              </a:spcAft>
            </a:pPr>
            <a:r>
              <a:rPr lang="en-US" dirty="0" smtClean="0"/>
              <a:t>Unique NASA-developed processes and tools needed for routine program continuance roles.</a:t>
            </a:r>
          </a:p>
        </p:txBody>
      </p:sp>
      <p:sp>
        <p:nvSpPr>
          <p:cNvPr id="13" name="Content Placeholder 9"/>
          <p:cNvSpPr txBox="1">
            <a:spLocks/>
          </p:cNvSpPr>
          <p:nvPr/>
        </p:nvSpPr>
        <p:spPr>
          <a:xfrm>
            <a:off x="383753" y="4003119"/>
            <a:ext cx="2170010" cy="1828706"/>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05647">
              <a:spcAft>
                <a:spcPts val="669"/>
              </a:spcAft>
              <a:buClr>
                <a:schemeClr val="tx1"/>
              </a:buClr>
            </a:pPr>
            <a:r>
              <a:rPr lang="en-US" sz="1400" b="1" dirty="0" smtClean="0">
                <a:solidFill>
                  <a:srgbClr val="DC6900"/>
                </a:solidFill>
                <a:latin typeface="Georgia" pitchFamily="18" charset="0"/>
              </a:rPr>
              <a:t>Strategic/Generic</a:t>
            </a:r>
          </a:p>
          <a:p>
            <a:pPr indent="-274288">
              <a:spcAft>
                <a:spcPts val="600"/>
              </a:spcAft>
              <a:buClr>
                <a:schemeClr val="tx1"/>
              </a:buClr>
            </a:pPr>
            <a:r>
              <a:rPr lang="en-US" sz="1000" b="1" i="1" dirty="0" smtClean="0">
                <a:latin typeface="Georgia" pitchFamily="18" charset="0"/>
              </a:rPr>
              <a:t>Project Manager:</a:t>
            </a:r>
          </a:p>
          <a:p>
            <a:pPr indent="-274288">
              <a:spcAft>
                <a:spcPts val="600"/>
              </a:spcAft>
              <a:buClr>
                <a:schemeClr val="tx1"/>
              </a:buClr>
            </a:pPr>
            <a:r>
              <a:rPr lang="en-US" sz="1200" dirty="0" smtClean="0">
                <a:latin typeface="Georgia" pitchFamily="18" charset="0"/>
              </a:rPr>
              <a:t>Having the right project manager with business-specific insight can determine the success of implementation. This is the combination of a generic skill set with strategic insight and experience.</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1546" y="685800"/>
            <a:ext cx="8287654" cy="533400"/>
          </a:xfrm>
        </p:spPr>
        <p:txBody>
          <a:bodyPr vert="horz" lIns="0" tIns="0" rIns="0" bIns="0" rtlCol="0" anchor="t" anchorCtr="0">
            <a:noAutofit/>
          </a:bodyPr>
          <a:lstStyle/>
          <a:p>
            <a:r>
              <a:rPr lang="en-US" dirty="0" smtClean="0"/>
              <a:t>So, where are your employees?</a:t>
            </a:r>
          </a:p>
        </p:txBody>
      </p:sp>
      <p:graphicFrame>
        <p:nvGraphicFramePr>
          <p:cNvPr id="4" name="Content Placeholder 3"/>
          <p:cNvGraphicFramePr>
            <a:graphicFrameLocks noGrp="1"/>
          </p:cNvGraphicFramePr>
          <p:nvPr>
            <p:ph sz="quarter" idx="15"/>
          </p:nvPr>
        </p:nvGraphicFramePr>
        <p:xfrm>
          <a:off x="-838200" y="1371600"/>
          <a:ext cx="7132637" cy="4097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1"/>
          <p:cNvGrpSpPr/>
          <p:nvPr/>
        </p:nvGrpSpPr>
        <p:grpSpPr>
          <a:xfrm>
            <a:off x="274637" y="1734343"/>
            <a:ext cx="4297363" cy="4014411"/>
            <a:chOff x="1295400" y="2132806"/>
            <a:chExt cx="4297363" cy="4014411"/>
          </a:xfrm>
        </p:grpSpPr>
        <p:cxnSp>
          <p:nvCxnSpPr>
            <p:cNvPr id="6" name="Straight Arrow Connector 5"/>
            <p:cNvCxnSpPr/>
            <p:nvPr/>
          </p:nvCxnSpPr>
          <p:spPr>
            <a:xfrm rot="5400000" flipH="1" flipV="1">
              <a:off x="106363" y="3884612"/>
              <a:ext cx="3505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58963" y="5637212"/>
              <a:ext cx="3733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95400" y="2760663"/>
              <a:ext cx="430887" cy="2132956"/>
            </a:xfrm>
            <a:prstGeom prst="rect">
              <a:avLst/>
            </a:prstGeom>
            <a:noFill/>
          </p:spPr>
          <p:txBody>
            <a:bodyPr vert="vert270" wrap="none" rtlCol="0">
              <a:spAutoFit/>
            </a:bodyPr>
            <a:lstStyle/>
            <a:p>
              <a:r>
                <a:rPr lang="en-US" sz="1600" b="1" dirty="0" smtClean="0">
                  <a:solidFill>
                    <a:schemeClr val="tx2">
                      <a:lumMod val="50000"/>
                    </a:schemeClr>
                  </a:solidFill>
                </a:rPr>
                <a:t>Level of engagement</a:t>
              </a:r>
            </a:p>
          </p:txBody>
        </p:sp>
        <p:sp>
          <p:nvSpPr>
            <p:cNvPr id="10" name="TextBox 9"/>
            <p:cNvSpPr txBox="1"/>
            <p:nvPr/>
          </p:nvSpPr>
          <p:spPr>
            <a:xfrm>
              <a:off x="2592650" y="5808663"/>
              <a:ext cx="2238113" cy="338554"/>
            </a:xfrm>
            <a:prstGeom prst="rect">
              <a:avLst/>
            </a:prstGeom>
            <a:noFill/>
          </p:spPr>
          <p:txBody>
            <a:bodyPr wrap="none" rtlCol="0">
              <a:spAutoFit/>
            </a:bodyPr>
            <a:lstStyle/>
            <a:p>
              <a:r>
                <a:rPr lang="en-US" sz="1600" b="1" dirty="0" smtClean="0">
                  <a:solidFill>
                    <a:schemeClr val="tx2">
                      <a:lumMod val="50000"/>
                    </a:schemeClr>
                  </a:solidFill>
                </a:rPr>
                <a:t>Likelihood of staying</a:t>
              </a:r>
            </a:p>
          </p:txBody>
        </p:sp>
      </p:grpSp>
      <p:sp>
        <p:nvSpPr>
          <p:cNvPr id="13" name="TextBox 12"/>
          <p:cNvSpPr txBox="1"/>
          <p:nvPr/>
        </p:nvSpPr>
        <p:spPr>
          <a:xfrm>
            <a:off x="4876800" y="1219200"/>
            <a:ext cx="4114800" cy="5416868"/>
          </a:xfrm>
          <a:prstGeom prst="rect">
            <a:avLst/>
          </a:prstGeom>
          <a:noFill/>
        </p:spPr>
        <p:txBody>
          <a:bodyPr wrap="square" rtlCol="0">
            <a:spAutoFit/>
          </a:bodyPr>
          <a:lstStyle/>
          <a:p>
            <a:pPr>
              <a:spcAft>
                <a:spcPts val="600"/>
              </a:spcAft>
            </a:pPr>
            <a:r>
              <a:rPr lang="en-US" sz="1600" b="1" dirty="0" smtClean="0">
                <a:solidFill>
                  <a:schemeClr val="tx2"/>
                </a:solidFill>
              </a:rPr>
              <a:t>Profile Characteristics</a:t>
            </a:r>
          </a:p>
          <a:p>
            <a:pPr marL="166688" indent="-166688"/>
            <a:r>
              <a:rPr lang="en-US" sz="1300" i="1" dirty="0" smtClean="0">
                <a:latin typeface="+mj-lt"/>
              </a:rPr>
              <a:t>Champions </a:t>
            </a:r>
          </a:p>
          <a:p>
            <a:pPr marL="166688" indent="-166688">
              <a:buFont typeface="Arial" pitchFamily="34" charset="0"/>
              <a:buChar char="•"/>
            </a:pPr>
            <a:r>
              <a:rPr lang="en-US" sz="1300" dirty="0" smtClean="0">
                <a:latin typeface="+mj-lt"/>
              </a:rPr>
              <a:t>Strong identification with company objectives</a:t>
            </a:r>
          </a:p>
          <a:p>
            <a:pPr marL="166688" indent="-166688">
              <a:buFont typeface="Arial" pitchFamily="34" charset="0"/>
              <a:buChar char="•"/>
            </a:pPr>
            <a:r>
              <a:rPr lang="en-US" sz="1300" dirty="0" smtClean="0">
                <a:latin typeface="+mj-lt"/>
              </a:rPr>
              <a:t>High level of loyalty to the company</a:t>
            </a:r>
          </a:p>
          <a:p>
            <a:pPr marL="166688" indent="-166688">
              <a:buFont typeface="Arial" pitchFamily="34" charset="0"/>
              <a:buChar char="•"/>
            </a:pPr>
            <a:r>
              <a:rPr lang="en-US" sz="1300" dirty="0" smtClean="0">
                <a:latin typeface="+mj-lt"/>
              </a:rPr>
              <a:t>High level of willingness give discretionary effort and self-initiative to also inspire and motivate colleagues</a:t>
            </a:r>
          </a:p>
          <a:p>
            <a:pPr marL="166688" indent="-166688"/>
            <a:endParaRPr lang="en-US" sz="1300" dirty="0" smtClean="0">
              <a:latin typeface="+mj-lt"/>
            </a:endParaRPr>
          </a:p>
          <a:p>
            <a:pPr marL="166688" indent="-166688"/>
            <a:r>
              <a:rPr lang="en-US" sz="1300" i="1" dirty="0" smtClean="0">
                <a:latin typeface="+mj-lt"/>
              </a:rPr>
              <a:t>Captives</a:t>
            </a:r>
            <a:r>
              <a:rPr lang="en-US" sz="1300" dirty="0" smtClean="0">
                <a:latin typeface="+mj-lt"/>
              </a:rPr>
              <a:t> </a:t>
            </a:r>
          </a:p>
          <a:p>
            <a:pPr marL="166688" indent="-166688">
              <a:buFont typeface="Arial" pitchFamily="34" charset="0"/>
              <a:buChar char="•"/>
            </a:pPr>
            <a:r>
              <a:rPr lang="en-US" sz="1300" dirty="0" smtClean="0">
                <a:latin typeface="+mj-lt"/>
              </a:rPr>
              <a:t>Rather critical, therefore difficult to lead</a:t>
            </a:r>
          </a:p>
          <a:p>
            <a:pPr marL="166688" indent="-166688">
              <a:buFont typeface="Arial" pitchFamily="34" charset="0"/>
              <a:buChar char="•"/>
            </a:pPr>
            <a:r>
              <a:rPr lang="en-US" sz="1300" dirty="0" smtClean="0">
                <a:latin typeface="+mj-lt"/>
              </a:rPr>
              <a:t>Individualistic, interested only in their own professional advancement</a:t>
            </a:r>
          </a:p>
          <a:p>
            <a:pPr marL="166688" indent="-166688">
              <a:buFont typeface="Arial" pitchFamily="34" charset="0"/>
              <a:buChar char="•"/>
            </a:pPr>
            <a:r>
              <a:rPr lang="en-US" sz="1300" dirty="0" smtClean="0">
                <a:latin typeface="+mj-lt"/>
              </a:rPr>
              <a:t>Ready to change jobs when opportunities become available (sometimes the employee feels these opportunities are not, therefore they feel stuck)</a:t>
            </a:r>
          </a:p>
          <a:p>
            <a:pPr marL="166688" indent="-166688"/>
            <a:endParaRPr lang="en-US" sz="1300" dirty="0" smtClean="0">
              <a:latin typeface="+mj-lt"/>
            </a:endParaRPr>
          </a:p>
          <a:p>
            <a:pPr marL="166688" indent="-166688"/>
            <a:r>
              <a:rPr lang="en-US" sz="1300" i="1" dirty="0" smtClean="0">
                <a:latin typeface="+mj-lt"/>
              </a:rPr>
              <a:t>Disengaged</a:t>
            </a:r>
            <a:r>
              <a:rPr lang="en-US" sz="1300" dirty="0" smtClean="0">
                <a:latin typeface="+mj-lt"/>
              </a:rPr>
              <a:t> </a:t>
            </a:r>
          </a:p>
          <a:p>
            <a:pPr marL="166688" indent="-166688">
              <a:buFont typeface="Arial" pitchFamily="34" charset="0"/>
              <a:buChar char="•"/>
            </a:pPr>
            <a:r>
              <a:rPr lang="en-US" sz="1300" dirty="0" smtClean="0">
                <a:latin typeface="+mj-lt"/>
              </a:rPr>
              <a:t>Dissatisfied</a:t>
            </a:r>
          </a:p>
          <a:p>
            <a:pPr marL="166688" indent="-166688">
              <a:buFont typeface="Arial" pitchFamily="34" charset="0"/>
              <a:buChar char="•"/>
            </a:pPr>
            <a:r>
              <a:rPr lang="en-US" sz="1300" dirty="0" smtClean="0">
                <a:latin typeface="+mj-lt"/>
              </a:rPr>
              <a:t>Disconnected from the company</a:t>
            </a:r>
          </a:p>
          <a:p>
            <a:pPr marL="166688" indent="-166688">
              <a:buFont typeface="Arial" pitchFamily="34" charset="0"/>
              <a:buChar char="•"/>
            </a:pPr>
            <a:r>
              <a:rPr lang="en-US" sz="1300" dirty="0" smtClean="0">
                <a:latin typeface="+mj-lt"/>
              </a:rPr>
              <a:t>More frustrated than dedicated</a:t>
            </a:r>
          </a:p>
          <a:p>
            <a:pPr marL="166688" indent="-166688">
              <a:buFont typeface="Arial" pitchFamily="34" charset="0"/>
              <a:buChar char="•"/>
            </a:pPr>
            <a:r>
              <a:rPr lang="en-US" sz="1300" dirty="0" smtClean="0">
                <a:latin typeface="+mj-lt"/>
              </a:rPr>
              <a:t>Under-utilized resources of the company</a:t>
            </a:r>
          </a:p>
          <a:p>
            <a:pPr marL="166688" indent="-166688"/>
            <a:endParaRPr lang="en-US" sz="1300" dirty="0" smtClean="0">
              <a:latin typeface="+mj-lt"/>
            </a:endParaRPr>
          </a:p>
          <a:p>
            <a:pPr marL="166688" indent="-166688"/>
            <a:r>
              <a:rPr lang="en-US" sz="1300" i="1" dirty="0" smtClean="0">
                <a:latin typeface="+mj-lt"/>
              </a:rPr>
              <a:t>Tenants</a:t>
            </a:r>
            <a:r>
              <a:rPr lang="en-US" sz="1300" dirty="0" smtClean="0">
                <a:latin typeface="+mj-lt"/>
              </a:rPr>
              <a:t> </a:t>
            </a:r>
          </a:p>
          <a:p>
            <a:pPr marL="166688" indent="-166688">
              <a:buFont typeface="Arial" pitchFamily="34" charset="0"/>
              <a:buChar char="•"/>
            </a:pPr>
            <a:r>
              <a:rPr lang="en-US" sz="1300" dirty="0" smtClean="0">
                <a:latin typeface="+mj-lt"/>
              </a:rPr>
              <a:t>Very satisfied</a:t>
            </a:r>
          </a:p>
          <a:p>
            <a:pPr marL="166688" indent="-166688">
              <a:buFont typeface="Arial" pitchFamily="34" charset="0"/>
              <a:buChar char="•"/>
            </a:pPr>
            <a:r>
              <a:rPr lang="en-US" sz="1300" dirty="0" smtClean="0">
                <a:latin typeface="+mj-lt"/>
              </a:rPr>
              <a:t>Straightforward, however, need to be directed</a:t>
            </a:r>
          </a:p>
          <a:p>
            <a:pPr marL="166688" indent="-166688">
              <a:buFont typeface="Arial" pitchFamily="34" charset="0"/>
              <a:buChar char="•"/>
            </a:pPr>
            <a:r>
              <a:rPr lang="en-US" sz="1300" dirty="0" smtClean="0">
                <a:latin typeface="+mj-lt"/>
              </a:rPr>
              <a:t>Lack connection to company</a:t>
            </a:r>
          </a:p>
        </p:txBody>
      </p:sp>
      <p:sp>
        <p:nvSpPr>
          <p:cNvPr id="15" name="TextBox 14"/>
          <p:cNvSpPr txBox="1"/>
          <p:nvPr/>
        </p:nvSpPr>
        <p:spPr>
          <a:xfrm>
            <a:off x="755556" y="5791200"/>
            <a:ext cx="1454244" cy="246221"/>
          </a:xfrm>
          <a:prstGeom prst="rect">
            <a:avLst/>
          </a:prstGeom>
          <a:noFill/>
        </p:spPr>
        <p:txBody>
          <a:bodyPr wrap="none" rtlCol="0">
            <a:spAutoFit/>
          </a:bodyPr>
          <a:lstStyle/>
          <a:p>
            <a:r>
              <a:rPr lang="en-US" sz="1000" dirty="0" smtClean="0"/>
              <a:t>© 2010 PwC Saratoga</a:t>
            </a:r>
          </a:p>
        </p:txBody>
      </p:sp>
      <p:sp>
        <p:nvSpPr>
          <p:cNvPr id="12" name="Slide Number Placeholder 4"/>
          <p:cNvSpPr>
            <a:spLocks noGrp="1"/>
          </p:cNvSpPr>
          <p:nvPr>
            <p:ph type="sldNum" sz="quarter" idx="4"/>
          </p:nvPr>
        </p:nvSpPr>
        <p:spPr>
          <a:xfrm>
            <a:off x="7086600" y="6477000"/>
            <a:ext cx="1527048" cy="152400"/>
          </a:xfrm>
        </p:spPr>
        <p:txBody>
          <a:bodyPr/>
          <a:lstStyle/>
          <a:p>
            <a:fld id="{9EBD5762-3BDC-484D-9503-7EA6D5A9A8CE}" type="slidenum">
              <a:rPr lang="en-GB" smtClean="0"/>
              <a:pPr/>
              <a:t>6</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3E493203-7DCF-4D2F-83CD-207664EAC7E4}"/>
                                            </p:graphicEl>
                                          </p:spTgt>
                                        </p:tgtEl>
                                        <p:attrNameLst>
                                          <p:attrName>style.visibility</p:attrName>
                                        </p:attrNameLst>
                                      </p:cBhvr>
                                      <p:to>
                                        <p:strVal val="visible"/>
                                      </p:to>
                                    </p:set>
                                    <p:anim calcmode="lin" valueType="num">
                                      <p:cBhvr additive="base">
                                        <p:cTn id="13" dur="500" fill="hold"/>
                                        <p:tgtEl>
                                          <p:spTgt spid="4">
                                            <p:graphicEl>
                                              <a:dgm id="{3E493203-7DCF-4D2F-83CD-207664EAC7E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3E493203-7DCF-4D2F-83CD-207664EAC7E4}"/>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1CC9720D-6327-4ABB-B0B0-63C1B171A300}"/>
                                            </p:graphicEl>
                                          </p:spTgt>
                                        </p:tgtEl>
                                        <p:attrNameLst>
                                          <p:attrName>style.visibility</p:attrName>
                                        </p:attrNameLst>
                                      </p:cBhvr>
                                      <p:to>
                                        <p:strVal val="visible"/>
                                      </p:to>
                                    </p:set>
                                    <p:anim calcmode="lin" valueType="num">
                                      <p:cBhvr additive="base">
                                        <p:cTn id="17" dur="500" fill="hold"/>
                                        <p:tgtEl>
                                          <p:spTgt spid="4">
                                            <p:graphicEl>
                                              <a:dgm id="{1CC9720D-6327-4ABB-B0B0-63C1B171A30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1CC9720D-6327-4ABB-B0B0-63C1B171A300}"/>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graphicEl>
                                              <a:dgm id="{C5DD2D15-B20A-48AD-BA81-CF115AAE154B}"/>
                                            </p:graphicEl>
                                          </p:spTgt>
                                        </p:tgtEl>
                                        <p:attrNameLst>
                                          <p:attrName>style.visibility</p:attrName>
                                        </p:attrNameLst>
                                      </p:cBhvr>
                                      <p:to>
                                        <p:strVal val="visible"/>
                                      </p:to>
                                    </p:set>
                                    <p:anim calcmode="lin" valueType="num">
                                      <p:cBhvr additive="base">
                                        <p:cTn id="21" dur="500" fill="hold"/>
                                        <p:tgtEl>
                                          <p:spTgt spid="4">
                                            <p:graphicEl>
                                              <a:dgm id="{C5DD2D15-B20A-48AD-BA81-CF115AAE154B}"/>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C5DD2D15-B20A-48AD-BA81-CF115AAE154B}"/>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graphicEl>
                                              <a:dgm id="{F440B3F8-18B5-4169-A08B-062C350666C6}"/>
                                            </p:graphicEl>
                                          </p:spTgt>
                                        </p:tgtEl>
                                        <p:attrNameLst>
                                          <p:attrName>style.visibility</p:attrName>
                                        </p:attrNameLst>
                                      </p:cBhvr>
                                      <p:to>
                                        <p:strVal val="visible"/>
                                      </p:to>
                                    </p:set>
                                    <p:anim calcmode="lin" valueType="num">
                                      <p:cBhvr additive="base">
                                        <p:cTn id="25" dur="500" fill="hold"/>
                                        <p:tgtEl>
                                          <p:spTgt spid="4">
                                            <p:graphicEl>
                                              <a:dgm id="{F440B3F8-18B5-4169-A08B-062C350666C6}"/>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F440B3F8-18B5-4169-A08B-062C350666C6}"/>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graphicEl>
                                              <a:dgm id="{3FF6D716-86FF-4516-9420-CC154035D09C}"/>
                                            </p:graphicEl>
                                          </p:spTgt>
                                        </p:tgtEl>
                                        <p:attrNameLst>
                                          <p:attrName>style.visibility</p:attrName>
                                        </p:attrNameLst>
                                      </p:cBhvr>
                                      <p:to>
                                        <p:strVal val="visible"/>
                                      </p:to>
                                    </p:set>
                                    <p:anim calcmode="lin" valueType="num">
                                      <p:cBhvr additive="base">
                                        <p:cTn id="29" dur="500" fill="hold"/>
                                        <p:tgtEl>
                                          <p:spTgt spid="4">
                                            <p:graphicEl>
                                              <a:dgm id="{3FF6D716-86FF-4516-9420-CC154035D09C}"/>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3FF6D716-86FF-4516-9420-CC154035D09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Holistic approaches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approaches—the talent cycle</a:t>
            </a:r>
            <a:endParaRPr lang="en-US" dirty="0"/>
          </a:p>
        </p:txBody>
      </p:sp>
      <p:graphicFrame>
        <p:nvGraphicFramePr>
          <p:cNvPr id="7" name="Content Placeholder 6"/>
          <p:cNvGraphicFramePr>
            <a:graphicFrameLocks noGrp="1"/>
          </p:cNvGraphicFramePr>
          <p:nvPr>
            <p:ph sz="quarter" idx="15"/>
          </p:nvPr>
        </p:nvGraphicFramePr>
        <p:xfrm>
          <a:off x="457200" y="1295400"/>
          <a:ext cx="8305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4"/>
          </p:nvPr>
        </p:nvSpPr>
        <p:spPr/>
        <p:txBody>
          <a:bodyPr/>
          <a:lstStyle/>
          <a:p>
            <a:fld id="{9EBD5762-3BDC-484D-9503-7EA6D5A9A8CE}" type="slidenum">
              <a:rPr lang="en-GB" smtClean="0"/>
              <a:pPr/>
              <a:t>8</a:t>
            </a:fld>
            <a:endParaRPr lang="en-GB" dirty="0"/>
          </a:p>
        </p:txBody>
      </p:sp>
      <p:sp>
        <p:nvSpPr>
          <p:cNvPr id="8" name="TextBox 7"/>
          <p:cNvSpPr txBox="1"/>
          <p:nvPr/>
        </p:nvSpPr>
        <p:spPr>
          <a:xfrm>
            <a:off x="533400" y="4953000"/>
            <a:ext cx="5257800" cy="914400"/>
          </a:xfrm>
          <a:prstGeom prst="rect">
            <a:avLst/>
          </a:prstGeom>
          <a:noFill/>
        </p:spPr>
        <p:txBody>
          <a:bodyPr wrap="square" lIns="0" tIns="0" rIns="0" bIns="0" rtlCol="0">
            <a:noAutofit/>
          </a:bodyPr>
          <a:lstStyle/>
          <a:p>
            <a:pPr indent="-274320">
              <a:spcAft>
                <a:spcPts val="900"/>
              </a:spcAft>
            </a:pPr>
            <a:r>
              <a:rPr lang="en-US" sz="1600" dirty="0" smtClean="0">
                <a:solidFill>
                  <a:schemeClr val="accent5"/>
                </a:solidFill>
                <a:latin typeface="Georgia" pitchFamily="18" charset="0"/>
              </a:rPr>
              <a:t>Too often, talent management &amp; the levers that influence engagement are carved into disparate activities owned by different groups without the benefit of a unified vision, objectives &amp; metrics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00" y="691800"/>
            <a:ext cx="8805600" cy="756000"/>
          </a:xfrm>
        </p:spPr>
        <p:txBody>
          <a:bodyPr/>
          <a:lstStyle/>
          <a:p>
            <a:r>
              <a:rPr lang="en-US" dirty="0" smtClean="0"/>
              <a:t>Employer of Choice (and other misconceptions …)</a:t>
            </a:r>
            <a:endParaRPr lang="en-US" dirty="0"/>
          </a:p>
        </p:txBody>
      </p:sp>
      <p:graphicFrame>
        <p:nvGraphicFramePr>
          <p:cNvPr id="4" name="Content Placeholder 3"/>
          <p:cNvGraphicFramePr>
            <a:graphicFrameLocks noGrp="1"/>
          </p:cNvGraphicFramePr>
          <p:nvPr>
            <p:ph sz="quarter" idx="15"/>
          </p:nvPr>
        </p:nvGraphicFramePr>
        <p:xfrm>
          <a:off x="0" y="1219200"/>
          <a:ext cx="4498975"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191000" y="1600200"/>
            <a:ext cx="4648200" cy="3816429"/>
          </a:xfrm>
          <a:prstGeom prst="rect">
            <a:avLst/>
          </a:prstGeom>
          <a:noFill/>
        </p:spPr>
        <p:txBody>
          <a:bodyPr wrap="square" rtlCol="0">
            <a:spAutoFit/>
          </a:bodyPr>
          <a:lstStyle/>
          <a:p>
            <a:pPr>
              <a:spcAft>
                <a:spcPts val="1200"/>
              </a:spcAft>
            </a:pPr>
            <a:r>
              <a:rPr lang="en-US" b="1" i="1" dirty="0" smtClean="0">
                <a:solidFill>
                  <a:schemeClr val="tx2"/>
                </a:solidFill>
                <a:latin typeface="+mj-lt"/>
              </a:rPr>
              <a:t>Employer of Choice shouldn’t be an award, it should be your brand</a:t>
            </a:r>
          </a:p>
          <a:p>
            <a:pPr marL="166688" indent="-166688">
              <a:spcAft>
                <a:spcPts val="1200"/>
              </a:spcAft>
              <a:buFont typeface="Arial" pitchFamily="34" charset="0"/>
              <a:buChar char="•"/>
            </a:pPr>
            <a:r>
              <a:rPr lang="en-US" sz="1600" b="1" i="1" dirty="0" smtClean="0">
                <a:latin typeface="+mj-lt"/>
              </a:rPr>
              <a:t>Bound your target </a:t>
            </a:r>
            <a:r>
              <a:rPr lang="en-US" sz="1600" dirty="0" smtClean="0">
                <a:latin typeface="+mj-lt"/>
              </a:rPr>
              <a:t>— be the Employer of Choice for that specific group or groups of employees and prospective employees who possess the capability to drive your value chain</a:t>
            </a:r>
          </a:p>
          <a:p>
            <a:pPr marL="166688" indent="-166688">
              <a:spcAft>
                <a:spcPts val="1200"/>
              </a:spcAft>
              <a:buFont typeface="Arial" pitchFamily="34" charset="0"/>
              <a:buChar char="•"/>
            </a:pPr>
            <a:r>
              <a:rPr lang="en-US" sz="1600" b="1" i="1" dirty="0" smtClean="0">
                <a:latin typeface="+mj-lt"/>
              </a:rPr>
              <a:t>Design your brand </a:t>
            </a:r>
            <a:r>
              <a:rPr lang="en-US" sz="1600" dirty="0" smtClean="0">
                <a:latin typeface="+mj-lt"/>
              </a:rPr>
              <a:t>to attract what you know you need from the prospective employee market</a:t>
            </a:r>
          </a:p>
          <a:p>
            <a:pPr marL="166688" indent="-166688">
              <a:spcAft>
                <a:spcPts val="1200"/>
              </a:spcAft>
              <a:buFont typeface="Arial" pitchFamily="34" charset="0"/>
              <a:buChar char="•"/>
            </a:pPr>
            <a:r>
              <a:rPr lang="en-US" sz="1600" b="1" i="1" dirty="0" smtClean="0">
                <a:latin typeface="+mj-lt"/>
              </a:rPr>
              <a:t>Align your employee value proposition </a:t>
            </a:r>
            <a:r>
              <a:rPr lang="en-US" sz="1600" dirty="0" smtClean="0">
                <a:latin typeface="+mj-lt"/>
              </a:rPr>
              <a:t>to deliver on your brand and retain those you want to retain to build and deliver on your business strategies</a:t>
            </a:r>
          </a:p>
        </p:txBody>
      </p:sp>
      <p:sp>
        <p:nvSpPr>
          <p:cNvPr id="8" name="Slide Number Placeholder 4"/>
          <p:cNvSpPr>
            <a:spLocks noGrp="1"/>
          </p:cNvSpPr>
          <p:nvPr>
            <p:ph type="sldNum" sz="quarter" idx="4"/>
          </p:nvPr>
        </p:nvSpPr>
        <p:spPr>
          <a:xfrm>
            <a:off x="7086600" y="6477000"/>
            <a:ext cx="1527048" cy="152400"/>
          </a:xfrm>
        </p:spPr>
        <p:txBody>
          <a:bodyPr/>
          <a:lstStyle/>
          <a:p>
            <a:fld id="{9EBD5762-3BDC-484D-9503-7EA6D5A9A8CE}" type="slidenum">
              <a:rPr lang="en-GB" smtClean="0"/>
              <a:pPr/>
              <a:t>9</a:t>
            </a:fld>
            <a:endParaRPr lang="en-GB" dirty="0"/>
          </a:p>
        </p:txBody>
      </p:sp>
      <p:grpSp>
        <p:nvGrpSpPr>
          <p:cNvPr id="9" name="Group 8"/>
          <p:cNvGrpSpPr/>
          <p:nvPr/>
        </p:nvGrpSpPr>
        <p:grpSpPr>
          <a:xfrm>
            <a:off x="838200" y="5562600"/>
            <a:ext cx="7434000" cy="772790"/>
            <a:chOff x="533400" y="3886200"/>
            <a:chExt cx="2709600" cy="1960551"/>
          </a:xfrm>
        </p:grpSpPr>
        <p:sp>
          <p:nvSpPr>
            <p:cNvPr id="10" name="TextBox 9"/>
            <p:cNvSpPr txBox="1"/>
            <p:nvPr/>
          </p:nvSpPr>
          <p:spPr>
            <a:xfrm>
              <a:off x="533400" y="3972777"/>
              <a:ext cx="2709600" cy="1873974"/>
            </a:xfrm>
            <a:prstGeom prst="rect">
              <a:avLst/>
            </a:prstGeom>
            <a:noFill/>
          </p:spPr>
          <p:txBody>
            <a:bodyPr wrap="square" lIns="0" tIns="0" rIns="0" bIns="0" rtlCol="0">
              <a:spAutoFit/>
            </a:bodyPr>
            <a:lstStyle/>
            <a:p>
              <a:pPr indent="-274320" algn="ctr">
                <a:spcAft>
                  <a:spcPts val="900"/>
                </a:spcAft>
              </a:pPr>
              <a:r>
                <a:rPr lang="en-US" sz="1600" b="1" dirty="0" smtClean="0">
                  <a:latin typeface="Georgia" pitchFamily="18" charset="0"/>
                </a:rPr>
                <a:t>Organizations inherently attract some people and repel others.  </a:t>
              </a:r>
              <a:br>
                <a:rPr lang="en-US" sz="1600" b="1" dirty="0" smtClean="0">
                  <a:latin typeface="Georgia" pitchFamily="18" charset="0"/>
                </a:rPr>
              </a:br>
              <a:r>
                <a:rPr lang="en-US" sz="1600" b="1" dirty="0" smtClean="0">
                  <a:latin typeface="Georgia" pitchFamily="18" charset="0"/>
                </a:rPr>
                <a:t>The question: is your brand attracting and repelling the right people?</a:t>
              </a:r>
            </a:p>
          </p:txBody>
        </p:sp>
        <p:cxnSp>
          <p:nvCxnSpPr>
            <p:cNvPr id="11" name="Straight Connector 10"/>
            <p:cNvCxnSpPr/>
            <p:nvPr/>
          </p:nvCxnSpPr>
          <p:spPr>
            <a:xfrm>
              <a:off x="533400" y="3886200"/>
              <a:ext cx="27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 y="5290458"/>
              <a:ext cx="27096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2034</TotalTime>
  <Words>1563</Words>
  <Application>Microsoft Macintosh PowerPoint</Application>
  <PresentationFormat>On-screen Show (4:3)</PresentationFormat>
  <Paragraphs>238</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PwC</vt:lpstr>
      <vt:lpstr> Engagement and the talent-centered organization </vt:lpstr>
      <vt:lpstr>Agenda:  30 minutes to get to “so what?!”</vt:lpstr>
      <vt:lpstr>Focus</vt:lpstr>
      <vt:lpstr>Pivotal &amp; critical roles—where are they? </vt:lpstr>
      <vt:lpstr>Acquisition priorities—targeting talent</vt:lpstr>
      <vt:lpstr>So, where are your employees?</vt:lpstr>
      <vt:lpstr>Holistic approaches</vt:lpstr>
      <vt:lpstr>Holistic approaches—the talent cycle</vt:lpstr>
      <vt:lpstr>Employer of Choice (and other misconceptions …)</vt:lpstr>
      <vt:lpstr>The talent-driven organization</vt:lpstr>
      <vt:lpstr>Engagement is not an initiative</vt:lpstr>
      <vt:lpstr>Implications—engagement is not an initiative </vt:lpstr>
      <vt:lpstr>What’s next? Innovation in the engagement space</vt:lpstr>
      <vt:lpstr>Thank you!</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Brad Alge</cp:lastModifiedBy>
  <cp:revision>194</cp:revision>
  <dcterms:created xsi:type="dcterms:W3CDTF">2010-09-07T13:26:45Z</dcterms:created>
  <dcterms:modified xsi:type="dcterms:W3CDTF">2011-09-23T01:58:14Z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4</vt:lpwstr>
  </property>
</Properties>
</file>